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8" r:id="rId3"/>
    <p:sldId id="259" r:id="rId4"/>
    <p:sldId id="260" r:id="rId5"/>
    <p:sldId id="264" r:id="rId6"/>
    <p:sldId id="286" r:id="rId7"/>
    <p:sldId id="265" r:id="rId8"/>
    <p:sldId id="266" r:id="rId9"/>
    <p:sldId id="270" r:id="rId10"/>
    <p:sldId id="271" r:id="rId11"/>
    <p:sldId id="272" r:id="rId12"/>
    <p:sldId id="274" r:id="rId13"/>
    <p:sldId id="28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E5EBF6"/>
    <a:srgbClr val="2D39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500B-5926-C638-C34F-7811C93C56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36B37D-EDA3-0D3F-F025-82EE39EB72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11498F9-FB00-F873-C5C9-7BE969BA30CC}"/>
              </a:ext>
            </a:extLst>
          </p:cNvPr>
          <p:cNvSpPr>
            <a:spLocks noGrp="1"/>
          </p:cNvSpPr>
          <p:nvPr>
            <p:ph type="dt" sz="half" idx="10"/>
          </p:nvPr>
        </p:nvSpPr>
        <p:spPr/>
        <p:txBody>
          <a:bodyPr/>
          <a:lstStyle/>
          <a:p>
            <a:fld id="{7AFD13C0-8722-40F2-9058-37DD374B9DB9}" type="datetimeFigureOut">
              <a:rPr lang="en-IN" smtClean="0"/>
              <a:t>26-07-2022</a:t>
            </a:fld>
            <a:endParaRPr lang="en-IN"/>
          </a:p>
        </p:txBody>
      </p:sp>
      <p:sp>
        <p:nvSpPr>
          <p:cNvPr id="5" name="Footer Placeholder 4">
            <a:extLst>
              <a:ext uri="{FF2B5EF4-FFF2-40B4-BE49-F238E27FC236}">
                <a16:creationId xmlns:a16="http://schemas.microsoft.com/office/drawing/2014/main" id="{B96169AF-4C2C-180A-FDE1-350676F3F1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380EFA-94B8-6026-B524-2F396CD2D9B3}"/>
              </a:ext>
            </a:extLst>
          </p:cNvPr>
          <p:cNvSpPr>
            <a:spLocks noGrp="1"/>
          </p:cNvSpPr>
          <p:nvPr>
            <p:ph type="sldNum" sz="quarter" idx="12"/>
          </p:nvPr>
        </p:nvSpPr>
        <p:spPr/>
        <p:txBody>
          <a:bodyPr/>
          <a:lstStyle/>
          <a:p>
            <a:fld id="{D4F95316-9495-4798-8261-E13BBA487001}" type="slidenum">
              <a:rPr lang="en-IN" smtClean="0"/>
              <a:t>‹#›</a:t>
            </a:fld>
            <a:endParaRPr lang="en-IN"/>
          </a:p>
        </p:txBody>
      </p:sp>
    </p:spTree>
    <p:extLst>
      <p:ext uri="{BB962C8B-B14F-4D97-AF65-F5344CB8AC3E}">
        <p14:creationId xmlns:p14="http://schemas.microsoft.com/office/powerpoint/2010/main" val="3969755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32435-3F17-93A4-E752-3D0BFA68EE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EB3FF3-853E-EFF0-DC80-AB6DCAA1E0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BFC6E1-61C6-3DB7-64E1-1B0F6958A636}"/>
              </a:ext>
            </a:extLst>
          </p:cNvPr>
          <p:cNvSpPr>
            <a:spLocks noGrp="1"/>
          </p:cNvSpPr>
          <p:nvPr>
            <p:ph type="dt" sz="half" idx="10"/>
          </p:nvPr>
        </p:nvSpPr>
        <p:spPr/>
        <p:txBody>
          <a:bodyPr/>
          <a:lstStyle/>
          <a:p>
            <a:fld id="{7AFD13C0-8722-40F2-9058-37DD374B9DB9}" type="datetimeFigureOut">
              <a:rPr lang="en-IN" smtClean="0"/>
              <a:t>26-07-2022</a:t>
            </a:fld>
            <a:endParaRPr lang="en-IN"/>
          </a:p>
        </p:txBody>
      </p:sp>
      <p:sp>
        <p:nvSpPr>
          <p:cNvPr id="5" name="Footer Placeholder 4">
            <a:extLst>
              <a:ext uri="{FF2B5EF4-FFF2-40B4-BE49-F238E27FC236}">
                <a16:creationId xmlns:a16="http://schemas.microsoft.com/office/drawing/2014/main" id="{5B4C67C9-ED41-E0C6-1A88-DE59E9DB95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A0EE18-72E4-ED22-E33D-AC17D2043EDF}"/>
              </a:ext>
            </a:extLst>
          </p:cNvPr>
          <p:cNvSpPr>
            <a:spLocks noGrp="1"/>
          </p:cNvSpPr>
          <p:nvPr>
            <p:ph type="sldNum" sz="quarter" idx="12"/>
          </p:nvPr>
        </p:nvSpPr>
        <p:spPr/>
        <p:txBody>
          <a:bodyPr/>
          <a:lstStyle/>
          <a:p>
            <a:fld id="{D4F95316-9495-4798-8261-E13BBA487001}" type="slidenum">
              <a:rPr lang="en-IN" smtClean="0"/>
              <a:t>‹#›</a:t>
            </a:fld>
            <a:endParaRPr lang="en-IN"/>
          </a:p>
        </p:txBody>
      </p:sp>
    </p:spTree>
    <p:extLst>
      <p:ext uri="{BB962C8B-B14F-4D97-AF65-F5344CB8AC3E}">
        <p14:creationId xmlns:p14="http://schemas.microsoft.com/office/powerpoint/2010/main" val="183292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573B59-9F68-BB52-CDA8-1658A4E4FB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4C5382-938E-EAFE-0587-7B73D2B659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48057B-12EF-6430-CE9D-C5C1A0F914B7}"/>
              </a:ext>
            </a:extLst>
          </p:cNvPr>
          <p:cNvSpPr>
            <a:spLocks noGrp="1"/>
          </p:cNvSpPr>
          <p:nvPr>
            <p:ph type="dt" sz="half" idx="10"/>
          </p:nvPr>
        </p:nvSpPr>
        <p:spPr/>
        <p:txBody>
          <a:bodyPr/>
          <a:lstStyle/>
          <a:p>
            <a:fld id="{7AFD13C0-8722-40F2-9058-37DD374B9DB9}" type="datetimeFigureOut">
              <a:rPr lang="en-IN" smtClean="0"/>
              <a:t>26-07-2022</a:t>
            </a:fld>
            <a:endParaRPr lang="en-IN"/>
          </a:p>
        </p:txBody>
      </p:sp>
      <p:sp>
        <p:nvSpPr>
          <p:cNvPr id="5" name="Footer Placeholder 4">
            <a:extLst>
              <a:ext uri="{FF2B5EF4-FFF2-40B4-BE49-F238E27FC236}">
                <a16:creationId xmlns:a16="http://schemas.microsoft.com/office/drawing/2014/main" id="{12B6F482-0A73-1A42-D2FF-FCBCB94596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02304C-C133-9D16-7D26-103B11D2C438}"/>
              </a:ext>
            </a:extLst>
          </p:cNvPr>
          <p:cNvSpPr>
            <a:spLocks noGrp="1"/>
          </p:cNvSpPr>
          <p:nvPr>
            <p:ph type="sldNum" sz="quarter" idx="12"/>
          </p:nvPr>
        </p:nvSpPr>
        <p:spPr/>
        <p:txBody>
          <a:bodyPr/>
          <a:lstStyle/>
          <a:p>
            <a:fld id="{D4F95316-9495-4798-8261-E13BBA487001}" type="slidenum">
              <a:rPr lang="en-IN" smtClean="0"/>
              <a:t>‹#›</a:t>
            </a:fld>
            <a:endParaRPr lang="en-IN"/>
          </a:p>
        </p:txBody>
      </p:sp>
    </p:spTree>
    <p:extLst>
      <p:ext uri="{BB962C8B-B14F-4D97-AF65-F5344CB8AC3E}">
        <p14:creationId xmlns:p14="http://schemas.microsoft.com/office/powerpoint/2010/main" val="268846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D126E-7D3B-3E25-CA14-66D91C22E7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2793D8-BDC7-7AD9-34CD-425673020B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4E21DC-D7E4-8A5E-3A15-EC7C935CD119}"/>
              </a:ext>
            </a:extLst>
          </p:cNvPr>
          <p:cNvSpPr>
            <a:spLocks noGrp="1"/>
          </p:cNvSpPr>
          <p:nvPr>
            <p:ph type="dt" sz="half" idx="10"/>
          </p:nvPr>
        </p:nvSpPr>
        <p:spPr/>
        <p:txBody>
          <a:bodyPr/>
          <a:lstStyle/>
          <a:p>
            <a:fld id="{7AFD13C0-8722-40F2-9058-37DD374B9DB9}" type="datetimeFigureOut">
              <a:rPr lang="en-IN" smtClean="0"/>
              <a:t>26-07-2022</a:t>
            </a:fld>
            <a:endParaRPr lang="en-IN"/>
          </a:p>
        </p:txBody>
      </p:sp>
      <p:sp>
        <p:nvSpPr>
          <p:cNvPr id="5" name="Footer Placeholder 4">
            <a:extLst>
              <a:ext uri="{FF2B5EF4-FFF2-40B4-BE49-F238E27FC236}">
                <a16:creationId xmlns:a16="http://schemas.microsoft.com/office/drawing/2014/main" id="{BB5E1BF0-FF2E-624D-8336-27A3CE7F69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1E4266-B2FB-3D55-F16C-83B1A5F1FE32}"/>
              </a:ext>
            </a:extLst>
          </p:cNvPr>
          <p:cNvSpPr>
            <a:spLocks noGrp="1"/>
          </p:cNvSpPr>
          <p:nvPr>
            <p:ph type="sldNum" sz="quarter" idx="12"/>
          </p:nvPr>
        </p:nvSpPr>
        <p:spPr/>
        <p:txBody>
          <a:bodyPr/>
          <a:lstStyle/>
          <a:p>
            <a:fld id="{D4F95316-9495-4798-8261-E13BBA487001}" type="slidenum">
              <a:rPr lang="en-IN" smtClean="0"/>
              <a:t>‹#›</a:t>
            </a:fld>
            <a:endParaRPr lang="en-IN"/>
          </a:p>
        </p:txBody>
      </p:sp>
    </p:spTree>
    <p:extLst>
      <p:ext uri="{BB962C8B-B14F-4D97-AF65-F5344CB8AC3E}">
        <p14:creationId xmlns:p14="http://schemas.microsoft.com/office/powerpoint/2010/main" val="2746078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1D8BD-CB0B-8600-B75C-C1F89EFD61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FED25E-2C85-6544-EFC9-D2D857AF0E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2682B9-A1EB-240B-290F-C5AF921DA068}"/>
              </a:ext>
            </a:extLst>
          </p:cNvPr>
          <p:cNvSpPr>
            <a:spLocks noGrp="1"/>
          </p:cNvSpPr>
          <p:nvPr>
            <p:ph type="dt" sz="half" idx="10"/>
          </p:nvPr>
        </p:nvSpPr>
        <p:spPr/>
        <p:txBody>
          <a:bodyPr/>
          <a:lstStyle/>
          <a:p>
            <a:fld id="{7AFD13C0-8722-40F2-9058-37DD374B9DB9}" type="datetimeFigureOut">
              <a:rPr lang="en-IN" smtClean="0"/>
              <a:t>26-07-2022</a:t>
            </a:fld>
            <a:endParaRPr lang="en-IN"/>
          </a:p>
        </p:txBody>
      </p:sp>
      <p:sp>
        <p:nvSpPr>
          <p:cNvPr id="5" name="Footer Placeholder 4">
            <a:extLst>
              <a:ext uri="{FF2B5EF4-FFF2-40B4-BE49-F238E27FC236}">
                <a16:creationId xmlns:a16="http://schemas.microsoft.com/office/drawing/2014/main" id="{BEA0506C-7819-3847-1882-BBDB344176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A5A119-790E-C836-1E2A-B8EC499DB555}"/>
              </a:ext>
            </a:extLst>
          </p:cNvPr>
          <p:cNvSpPr>
            <a:spLocks noGrp="1"/>
          </p:cNvSpPr>
          <p:nvPr>
            <p:ph type="sldNum" sz="quarter" idx="12"/>
          </p:nvPr>
        </p:nvSpPr>
        <p:spPr/>
        <p:txBody>
          <a:bodyPr/>
          <a:lstStyle/>
          <a:p>
            <a:fld id="{D4F95316-9495-4798-8261-E13BBA487001}" type="slidenum">
              <a:rPr lang="en-IN" smtClean="0"/>
              <a:t>‹#›</a:t>
            </a:fld>
            <a:endParaRPr lang="en-IN"/>
          </a:p>
        </p:txBody>
      </p:sp>
    </p:spTree>
    <p:extLst>
      <p:ext uri="{BB962C8B-B14F-4D97-AF65-F5344CB8AC3E}">
        <p14:creationId xmlns:p14="http://schemas.microsoft.com/office/powerpoint/2010/main" val="926642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A9FB-4AA6-120F-CA3A-2F36EA9B17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F1D47C-D959-C786-14FD-433E502AA8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F7C8A6-D529-0FFC-1947-5BD9261742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79C6CD2-6A3D-BA75-A66E-F52376CFD3B0}"/>
              </a:ext>
            </a:extLst>
          </p:cNvPr>
          <p:cNvSpPr>
            <a:spLocks noGrp="1"/>
          </p:cNvSpPr>
          <p:nvPr>
            <p:ph type="dt" sz="half" idx="10"/>
          </p:nvPr>
        </p:nvSpPr>
        <p:spPr/>
        <p:txBody>
          <a:bodyPr/>
          <a:lstStyle/>
          <a:p>
            <a:fld id="{7AFD13C0-8722-40F2-9058-37DD374B9DB9}" type="datetimeFigureOut">
              <a:rPr lang="en-IN" smtClean="0"/>
              <a:t>26-07-2022</a:t>
            </a:fld>
            <a:endParaRPr lang="en-IN"/>
          </a:p>
        </p:txBody>
      </p:sp>
      <p:sp>
        <p:nvSpPr>
          <p:cNvPr id="6" name="Footer Placeholder 5">
            <a:extLst>
              <a:ext uri="{FF2B5EF4-FFF2-40B4-BE49-F238E27FC236}">
                <a16:creationId xmlns:a16="http://schemas.microsoft.com/office/drawing/2014/main" id="{B009D064-A332-E7C1-BE4F-60A1D1C6FF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9AD6D7-60F2-9756-AB13-706246A1FB1E}"/>
              </a:ext>
            </a:extLst>
          </p:cNvPr>
          <p:cNvSpPr>
            <a:spLocks noGrp="1"/>
          </p:cNvSpPr>
          <p:nvPr>
            <p:ph type="sldNum" sz="quarter" idx="12"/>
          </p:nvPr>
        </p:nvSpPr>
        <p:spPr/>
        <p:txBody>
          <a:bodyPr/>
          <a:lstStyle/>
          <a:p>
            <a:fld id="{D4F95316-9495-4798-8261-E13BBA487001}" type="slidenum">
              <a:rPr lang="en-IN" smtClean="0"/>
              <a:t>‹#›</a:t>
            </a:fld>
            <a:endParaRPr lang="en-IN"/>
          </a:p>
        </p:txBody>
      </p:sp>
    </p:spTree>
    <p:extLst>
      <p:ext uri="{BB962C8B-B14F-4D97-AF65-F5344CB8AC3E}">
        <p14:creationId xmlns:p14="http://schemas.microsoft.com/office/powerpoint/2010/main" val="3692942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D8EE-643E-BC41-FC2C-C1454B367C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657233-59BA-D452-7A46-CD2CED43ED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F68675-D429-1C15-EFCB-0E6BD51A3F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712F78-DAA4-2C46-E02B-E22DB09A1A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5BDD33-DC59-15AE-C673-DAE5319920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746ABD-4A09-6382-0E8C-03652DCFE614}"/>
              </a:ext>
            </a:extLst>
          </p:cNvPr>
          <p:cNvSpPr>
            <a:spLocks noGrp="1"/>
          </p:cNvSpPr>
          <p:nvPr>
            <p:ph type="dt" sz="half" idx="10"/>
          </p:nvPr>
        </p:nvSpPr>
        <p:spPr/>
        <p:txBody>
          <a:bodyPr/>
          <a:lstStyle/>
          <a:p>
            <a:fld id="{7AFD13C0-8722-40F2-9058-37DD374B9DB9}" type="datetimeFigureOut">
              <a:rPr lang="en-IN" smtClean="0"/>
              <a:t>26-07-2022</a:t>
            </a:fld>
            <a:endParaRPr lang="en-IN"/>
          </a:p>
        </p:txBody>
      </p:sp>
      <p:sp>
        <p:nvSpPr>
          <p:cNvPr id="8" name="Footer Placeholder 7">
            <a:extLst>
              <a:ext uri="{FF2B5EF4-FFF2-40B4-BE49-F238E27FC236}">
                <a16:creationId xmlns:a16="http://schemas.microsoft.com/office/drawing/2014/main" id="{2490BD84-9B14-EFBA-89FB-00D761B6BA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F29E270-281C-CCDB-E3EC-85B504549C10}"/>
              </a:ext>
            </a:extLst>
          </p:cNvPr>
          <p:cNvSpPr>
            <a:spLocks noGrp="1"/>
          </p:cNvSpPr>
          <p:nvPr>
            <p:ph type="sldNum" sz="quarter" idx="12"/>
          </p:nvPr>
        </p:nvSpPr>
        <p:spPr/>
        <p:txBody>
          <a:bodyPr/>
          <a:lstStyle/>
          <a:p>
            <a:fld id="{D4F95316-9495-4798-8261-E13BBA487001}" type="slidenum">
              <a:rPr lang="en-IN" smtClean="0"/>
              <a:t>‹#›</a:t>
            </a:fld>
            <a:endParaRPr lang="en-IN"/>
          </a:p>
        </p:txBody>
      </p:sp>
    </p:spTree>
    <p:extLst>
      <p:ext uri="{BB962C8B-B14F-4D97-AF65-F5344CB8AC3E}">
        <p14:creationId xmlns:p14="http://schemas.microsoft.com/office/powerpoint/2010/main" val="415204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D625-4851-5E8E-D148-E87289B346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DBB602F-E197-5DD9-E455-AB6180EF575A}"/>
              </a:ext>
            </a:extLst>
          </p:cNvPr>
          <p:cNvSpPr>
            <a:spLocks noGrp="1"/>
          </p:cNvSpPr>
          <p:nvPr>
            <p:ph type="dt" sz="half" idx="10"/>
          </p:nvPr>
        </p:nvSpPr>
        <p:spPr/>
        <p:txBody>
          <a:bodyPr/>
          <a:lstStyle/>
          <a:p>
            <a:fld id="{7AFD13C0-8722-40F2-9058-37DD374B9DB9}" type="datetimeFigureOut">
              <a:rPr lang="en-IN" smtClean="0"/>
              <a:t>26-07-2022</a:t>
            </a:fld>
            <a:endParaRPr lang="en-IN"/>
          </a:p>
        </p:txBody>
      </p:sp>
      <p:sp>
        <p:nvSpPr>
          <p:cNvPr id="4" name="Footer Placeholder 3">
            <a:extLst>
              <a:ext uri="{FF2B5EF4-FFF2-40B4-BE49-F238E27FC236}">
                <a16:creationId xmlns:a16="http://schemas.microsoft.com/office/drawing/2014/main" id="{46C30D4B-B4D4-35A0-1ABE-C336E460EF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89CAB7-624C-3866-E3EF-5601FAD8565A}"/>
              </a:ext>
            </a:extLst>
          </p:cNvPr>
          <p:cNvSpPr>
            <a:spLocks noGrp="1"/>
          </p:cNvSpPr>
          <p:nvPr>
            <p:ph type="sldNum" sz="quarter" idx="12"/>
          </p:nvPr>
        </p:nvSpPr>
        <p:spPr/>
        <p:txBody>
          <a:bodyPr/>
          <a:lstStyle/>
          <a:p>
            <a:fld id="{D4F95316-9495-4798-8261-E13BBA487001}" type="slidenum">
              <a:rPr lang="en-IN" smtClean="0"/>
              <a:t>‹#›</a:t>
            </a:fld>
            <a:endParaRPr lang="en-IN"/>
          </a:p>
        </p:txBody>
      </p:sp>
    </p:spTree>
    <p:extLst>
      <p:ext uri="{BB962C8B-B14F-4D97-AF65-F5344CB8AC3E}">
        <p14:creationId xmlns:p14="http://schemas.microsoft.com/office/powerpoint/2010/main" val="261050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0CD2B9-6B1D-C532-7C80-CE699F7D8E46}"/>
              </a:ext>
            </a:extLst>
          </p:cNvPr>
          <p:cNvSpPr>
            <a:spLocks noGrp="1"/>
          </p:cNvSpPr>
          <p:nvPr>
            <p:ph type="dt" sz="half" idx="10"/>
          </p:nvPr>
        </p:nvSpPr>
        <p:spPr/>
        <p:txBody>
          <a:bodyPr/>
          <a:lstStyle/>
          <a:p>
            <a:fld id="{7AFD13C0-8722-40F2-9058-37DD374B9DB9}" type="datetimeFigureOut">
              <a:rPr lang="en-IN" smtClean="0"/>
              <a:t>26-07-2022</a:t>
            </a:fld>
            <a:endParaRPr lang="en-IN"/>
          </a:p>
        </p:txBody>
      </p:sp>
      <p:sp>
        <p:nvSpPr>
          <p:cNvPr id="3" name="Footer Placeholder 2">
            <a:extLst>
              <a:ext uri="{FF2B5EF4-FFF2-40B4-BE49-F238E27FC236}">
                <a16:creationId xmlns:a16="http://schemas.microsoft.com/office/drawing/2014/main" id="{12944342-6437-1675-6E6F-6DDF9147757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B0FF8F-1686-5DC2-F953-0E9E0BCFD7A0}"/>
              </a:ext>
            </a:extLst>
          </p:cNvPr>
          <p:cNvSpPr>
            <a:spLocks noGrp="1"/>
          </p:cNvSpPr>
          <p:nvPr>
            <p:ph type="sldNum" sz="quarter" idx="12"/>
          </p:nvPr>
        </p:nvSpPr>
        <p:spPr/>
        <p:txBody>
          <a:bodyPr/>
          <a:lstStyle/>
          <a:p>
            <a:fld id="{D4F95316-9495-4798-8261-E13BBA487001}" type="slidenum">
              <a:rPr lang="en-IN" smtClean="0"/>
              <a:t>‹#›</a:t>
            </a:fld>
            <a:endParaRPr lang="en-IN"/>
          </a:p>
        </p:txBody>
      </p:sp>
    </p:spTree>
    <p:extLst>
      <p:ext uri="{BB962C8B-B14F-4D97-AF65-F5344CB8AC3E}">
        <p14:creationId xmlns:p14="http://schemas.microsoft.com/office/powerpoint/2010/main" val="419767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8C75-5F0B-651F-63F8-98A1DD1CB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D2B2073-F65C-3B96-B078-625E63B311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8C8106-C774-3E53-5BD2-2DEFD7E087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3B342B-8766-FAB1-D74E-1893BF626FB9}"/>
              </a:ext>
            </a:extLst>
          </p:cNvPr>
          <p:cNvSpPr>
            <a:spLocks noGrp="1"/>
          </p:cNvSpPr>
          <p:nvPr>
            <p:ph type="dt" sz="half" idx="10"/>
          </p:nvPr>
        </p:nvSpPr>
        <p:spPr/>
        <p:txBody>
          <a:bodyPr/>
          <a:lstStyle/>
          <a:p>
            <a:fld id="{7AFD13C0-8722-40F2-9058-37DD374B9DB9}" type="datetimeFigureOut">
              <a:rPr lang="en-IN" smtClean="0"/>
              <a:t>26-07-2022</a:t>
            </a:fld>
            <a:endParaRPr lang="en-IN"/>
          </a:p>
        </p:txBody>
      </p:sp>
      <p:sp>
        <p:nvSpPr>
          <p:cNvPr id="6" name="Footer Placeholder 5">
            <a:extLst>
              <a:ext uri="{FF2B5EF4-FFF2-40B4-BE49-F238E27FC236}">
                <a16:creationId xmlns:a16="http://schemas.microsoft.com/office/drawing/2014/main" id="{03104856-D895-5F43-247D-71E5DE1EF3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B7E41D-2C73-CB63-6740-2E87CB25B927}"/>
              </a:ext>
            </a:extLst>
          </p:cNvPr>
          <p:cNvSpPr>
            <a:spLocks noGrp="1"/>
          </p:cNvSpPr>
          <p:nvPr>
            <p:ph type="sldNum" sz="quarter" idx="12"/>
          </p:nvPr>
        </p:nvSpPr>
        <p:spPr/>
        <p:txBody>
          <a:bodyPr/>
          <a:lstStyle/>
          <a:p>
            <a:fld id="{D4F95316-9495-4798-8261-E13BBA487001}" type="slidenum">
              <a:rPr lang="en-IN" smtClean="0"/>
              <a:t>‹#›</a:t>
            </a:fld>
            <a:endParaRPr lang="en-IN"/>
          </a:p>
        </p:txBody>
      </p:sp>
    </p:spTree>
    <p:extLst>
      <p:ext uri="{BB962C8B-B14F-4D97-AF65-F5344CB8AC3E}">
        <p14:creationId xmlns:p14="http://schemas.microsoft.com/office/powerpoint/2010/main" val="87527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F7DE-5856-DE03-AB0F-5D400EC7F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CA892E-33C1-B66E-89D1-BBFCDF73A3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5AAE9D-A4B0-E6D9-66C3-1E66F4B9B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3E8ACD-8BC4-CF4E-7F48-50310F81B7C2}"/>
              </a:ext>
            </a:extLst>
          </p:cNvPr>
          <p:cNvSpPr>
            <a:spLocks noGrp="1"/>
          </p:cNvSpPr>
          <p:nvPr>
            <p:ph type="dt" sz="half" idx="10"/>
          </p:nvPr>
        </p:nvSpPr>
        <p:spPr/>
        <p:txBody>
          <a:bodyPr/>
          <a:lstStyle/>
          <a:p>
            <a:fld id="{7AFD13C0-8722-40F2-9058-37DD374B9DB9}" type="datetimeFigureOut">
              <a:rPr lang="en-IN" smtClean="0"/>
              <a:t>26-07-2022</a:t>
            </a:fld>
            <a:endParaRPr lang="en-IN"/>
          </a:p>
        </p:txBody>
      </p:sp>
      <p:sp>
        <p:nvSpPr>
          <p:cNvPr id="6" name="Footer Placeholder 5">
            <a:extLst>
              <a:ext uri="{FF2B5EF4-FFF2-40B4-BE49-F238E27FC236}">
                <a16:creationId xmlns:a16="http://schemas.microsoft.com/office/drawing/2014/main" id="{4385EFE9-88B8-30E4-890F-3CA061BACC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36A3F4-4F47-AD41-D5F7-1483254271AA}"/>
              </a:ext>
            </a:extLst>
          </p:cNvPr>
          <p:cNvSpPr>
            <a:spLocks noGrp="1"/>
          </p:cNvSpPr>
          <p:nvPr>
            <p:ph type="sldNum" sz="quarter" idx="12"/>
          </p:nvPr>
        </p:nvSpPr>
        <p:spPr/>
        <p:txBody>
          <a:bodyPr/>
          <a:lstStyle/>
          <a:p>
            <a:fld id="{D4F95316-9495-4798-8261-E13BBA487001}" type="slidenum">
              <a:rPr lang="en-IN" smtClean="0"/>
              <a:t>‹#›</a:t>
            </a:fld>
            <a:endParaRPr lang="en-IN"/>
          </a:p>
        </p:txBody>
      </p:sp>
    </p:spTree>
    <p:extLst>
      <p:ext uri="{BB962C8B-B14F-4D97-AF65-F5344CB8AC3E}">
        <p14:creationId xmlns:p14="http://schemas.microsoft.com/office/powerpoint/2010/main" val="476513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951F3F-F654-E887-244F-F03C433320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02202D-CB1C-70F6-DC1B-328ED7A97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84E181-45D9-56A9-994F-B81A62F7FC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FD13C0-8722-40F2-9058-37DD374B9DB9}" type="datetimeFigureOut">
              <a:rPr lang="en-IN" smtClean="0"/>
              <a:t>26-07-2022</a:t>
            </a:fld>
            <a:endParaRPr lang="en-IN"/>
          </a:p>
        </p:txBody>
      </p:sp>
      <p:sp>
        <p:nvSpPr>
          <p:cNvPr id="5" name="Footer Placeholder 4">
            <a:extLst>
              <a:ext uri="{FF2B5EF4-FFF2-40B4-BE49-F238E27FC236}">
                <a16:creationId xmlns:a16="http://schemas.microsoft.com/office/drawing/2014/main" id="{8D5DB666-010C-B1AB-0E1D-7B5A100FF9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F691A97-D5F4-7822-AB87-0E7CBA3B2F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95316-9495-4798-8261-E13BBA487001}" type="slidenum">
              <a:rPr lang="en-IN" smtClean="0"/>
              <a:t>‹#›</a:t>
            </a:fld>
            <a:endParaRPr lang="en-IN"/>
          </a:p>
        </p:txBody>
      </p:sp>
    </p:spTree>
    <p:extLst>
      <p:ext uri="{BB962C8B-B14F-4D97-AF65-F5344CB8AC3E}">
        <p14:creationId xmlns:p14="http://schemas.microsoft.com/office/powerpoint/2010/main" val="418999347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966C-FA33-414F-96DB-B2B684309A74}"/>
              </a:ext>
            </a:extLst>
          </p:cNvPr>
          <p:cNvSpPr>
            <a:spLocks noGrp="1"/>
          </p:cNvSpPr>
          <p:nvPr>
            <p:ph type="ctrTitle"/>
          </p:nvPr>
        </p:nvSpPr>
        <p:spPr>
          <a:xfrm>
            <a:off x="3004795" y="765321"/>
            <a:ext cx="5388078" cy="878682"/>
          </a:xfrm>
        </p:spPr>
        <p:txBody>
          <a:bodyPr>
            <a:normAutofit/>
          </a:bodyPr>
          <a:lstStyle/>
          <a:p>
            <a:r>
              <a:rPr lang="en-IN" sz="5400" b="1" dirty="0">
                <a:solidFill>
                  <a:srgbClr val="0070C0"/>
                </a:solidFill>
                <a:latin typeface="Argentum Sans Medium" panose="00000600000000000000" pitchFamily="2" charset="0"/>
                <a:ea typeface="Adobe Heiti Std R" panose="020B0400000000000000" pitchFamily="34" charset="-128"/>
              </a:rPr>
              <a:t>ME205 PROJECT</a:t>
            </a:r>
          </a:p>
        </p:txBody>
      </p:sp>
      <p:sp>
        <p:nvSpPr>
          <p:cNvPr id="3" name="Subtitle 2">
            <a:extLst>
              <a:ext uri="{FF2B5EF4-FFF2-40B4-BE49-F238E27FC236}">
                <a16:creationId xmlns:a16="http://schemas.microsoft.com/office/drawing/2014/main" id="{2A279007-6E72-4CC1-882B-A4B782B77EE8}"/>
              </a:ext>
            </a:extLst>
          </p:cNvPr>
          <p:cNvSpPr>
            <a:spLocks noGrp="1"/>
          </p:cNvSpPr>
          <p:nvPr>
            <p:ph type="subTitle" idx="1"/>
          </p:nvPr>
        </p:nvSpPr>
        <p:spPr>
          <a:xfrm>
            <a:off x="2690163" y="1836094"/>
            <a:ext cx="6017343" cy="878682"/>
          </a:xfrm>
        </p:spPr>
        <p:txBody>
          <a:bodyPr>
            <a:normAutofit/>
          </a:bodyPr>
          <a:lstStyle/>
          <a:p>
            <a:r>
              <a:rPr lang="en-IN" sz="2000" b="1" dirty="0">
                <a:latin typeface="Argentum Sans Light" panose="00000400000000000000" pitchFamily="2" charset="0"/>
              </a:rPr>
              <a:t>Analysis of variation of acceleration, velocity and energy with time of a Bouncing ball </a:t>
            </a:r>
          </a:p>
        </p:txBody>
      </p:sp>
      <p:sp>
        <p:nvSpPr>
          <p:cNvPr id="9" name="Rectangle: Rounded Corners 8">
            <a:extLst>
              <a:ext uri="{FF2B5EF4-FFF2-40B4-BE49-F238E27FC236}">
                <a16:creationId xmlns:a16="http://schemas.microsoft.com/office/drawing/2014/main" id="{CBA21F21-296F-48FE-9038-D006D2A508D4}"/>
              </a:ext>
            </a:extLst>
          </p:cNvPr>
          <p:cNvSpPr/>
          <p:nvPr/>
        </p:nvSpPr>
        <p:spPr>
          <a:xfrm>
            <a:off x="7091680" y="3977641"/>
            <a:ext cx="4622800" cy="3073400"/>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100" b="1" dirty="0">
              <a:latin typeface="Argentum Sans ExtraLight" panose="00000300000000000000" pitchFamily="2" charset="0"/>
            </a:endParaRPr>
          </a:p>
          <a:p>
            <a:pPr algn="ctr"/>
            <a:endParaRPr lang="en-IN" sz="1100" b="1" dirty="0">
              <a:latin typeface="Argentum Sans ExtraLight" panose="00000300000000000000" pitchFamily="2" charset="0"/>
            </a:endParaRPr>
          </a:p>
          <a:p>
            <a:pPr algn="ctr"/>
            <a:endParaRPr lang="en-IN" sz="1100" b="1" dirty="0">
              <a:latin typeface="Argentum Sans ExtraLight" panose="00000300000000000000" pitchFamily="2" charset="0"/>
            </a:endParaRPr>
          </a:p>
          <a:p>
            <a:pPr algn="ctr"/>
            <a:endParaRPr lang="en-IN" sz="1100" b="1" dirty="0">
              <a:latin typeface="Argentum Sans ExtraLight" panose="00000300000000000000" pitchFamily="2" charset="0"/>
            </a:endParaRPr>
          </a:p>
          <a:p>
            <a:pPr algn="ctr"/>
            <a:endParaRPr lang="en-IN" sz="1100" b="1" dirty="0">
              <a:latin typeface="Argentum Sans ExtraLight" panose="00000300000000000000" pitchFamily="2" charset="0"/>
            </a:endParaRPr>
          </a:p>
          <a:p>
            <a:pPr algn="ctr"/>
            <a:endParaRPr lang="en-IN" sz="1100" b="1" dirty="0">
              <a:latin typeface="Argentum Sans ExtraLight" panose="00000300000000000000" pitchFamily="2" charset="0"/>
            </a:endParaRPr>
          </a:p>
          <a:p>
            <a:pPr algn="ctr"/>
            <a:endParaRPr lang="en-IN" sz="1100" b="1" dirty="0">
              <a:latin typeface="Argentum Sans ExtraLight" panose="00000300000000000000" pitchFamily="2" charset="0"/>
            </a:endParaRPr>
          </a:p>
          <a:p>
            <a:pPr algn="ctr"/>
            <a:endParaRPr lang="en-IN" b="1" dirty="0">
              <a:latin typeface="Argentum Sans ExtraLight" panose="00000300000000000000" pitchFamily="2" charset="0"/>
            </a:endParaRPr>
          </a:p>
          <a:p>
            <a:pPr algn="r"/>
            <a:r>
              <a:rPr lang="en-IN" b="1" dirty="0">
                <a:latin typeface="Argentum Sans ExtraLight" panose="00000300000000000000" pitchFamily="2" charset="0"/>
              </a:rPr>
              <a:t>                                                            </a:t>
            </a:r>
            <a:r>
              <a:rPr lang="en-IN" dirty="0">
                <a:solidFill>
                  <a:schemeClr val="tx1"/>
                </a:solidFill>
                <a:latin typeface="Argentum Sans ExtraLight" panose="00000300000000000000" pitchFamily="2" charset="0"/>
              </a:rPr>
              <a:t>GROUP N</a:t>
            </a:r>
          </a:p>
          <a:p>
            <a:pPr algn="r"/>
            <a:r>
              <a:rPr lang="en-IN" dirty="0">
                <a:solidFill>
                  <a:schemeClr val="tx1"/>
                </a:solidFill>
                <a:latin typeface="Argentum Sans ExtraLight" panose="00000300000000000000" pitchFamily="2" charset="0"/>
              </a:rPr>
              <a:t>Prem Pyari Satsangi (2020MEB1303)</a:t>
            </a:r>
          </a:p>
          <a:p>
            <a:pPr algn="r"/>
            <a:r>
              <a:rPr lang="en-IN" dirty="0">
                <a:solidFill>
                  <a:schemeClr val="tx1"/>
                </a:solidFill>
                <a:latin typeface="Argentum Sans ExtraLight" panose="00000300000000000000" pitchFamily="2" charset="0"/>
              </a:rPr>
              <a:t>Ranjeet Bahadur (2020MEB1308)</a:t>
            </a:r>
          </a:p>
          <a:p>
            <a:pPr algn="r"/>
            <a:r>
              <a:rPr lang="en-IN" dirty="0">
                <a:solidFill>
                  <a:schemeClr val="tx1"/>
                </a:solidFill>
                <a:latin typeface="Argentum Sans ExtraLight" panose="00000300000000000000" pitchFamily="2" charset="0"/>
              </a:rPr>
              <a:t>Sehajpreet Singh (2020MEB1314)                            Spraha Singh (2020MEB1316</a:t>
            </a:r>
            <a:r>
              <a:rPr lang="en-IN">
                <a:solidFill>
                  <a:schemeClr val="tx1"/>
                </a:solidFill>
                <a:latin typeface="Argentum Sans ExtraLight" panose="00000300000000000000" pitchFamily="2" charset="0"/>
              </a:rPr>
              <a:t>)                 </a:t>
            </a:r>
          </a:p>
          <a:p>
            <a:pPr algn="r"/>
            <a:r>
              <a:rPr lang="en-IN">
                <a:solidFill>
                  <a:schemeClr val="tx1"/>
                </a:solidFill>
                <a:latin typeface="Argentum Sans ExtraLight" panose="00000300000000000000" pitchFamily="2" charset="0"/>
              </a:rPr>
              <a:t>Tushar </a:t>
            </a:r>
            <a:r>
              <a:rPr lang="en-IN" dirty="0">
                <a:solidFill>
                  <a:schemeClr val="tx1"/>
                </a:solidFill>
                <a:latin typeface="Argentum Sans ExtraLight" panose="00000300000000000000" pitchFamily="2" charset="0"/>
              </a:rPr>
              <a:t>Sharma (2020MEB1324)</a:t>
            </a:r>
          </a:p>
          <a:p>
            <a:endParaRPr lang="en-IN" dirty="0">
              <a:latin typeface="Argentum Sans ExtraLight" panose="00000300000000000000" pitchFamily="2" charset="0"/>
            </a:endParaRPr>
          </a:p>
          <a:p>
            <a:pPr algn="ctr"/>
            <a:endParaRPr lang="en-IN" sz="1600" b="1" dirty="0">
              <a:latin typeface="Argentum Sans ExtraLight" panose="00000300000000000000" pitchFamily="2" charset="0"/>
            </a:endParaRPr>
          </a:p>
          <a:p>
            <a:pPr algn="ctr"/>
            <a:endParaRPr lang="en-IN" sz="1600" b="1" dirty="0">
              <a:latin typeface="Argentum Sans ExtraLight" panose="00000300000000000000" pitchFamily="2" charset="0"/>
            </a:endParaRPr>
          </a:p>
          <a:p>
            <a:pPr algn="ctr"/>
            <a:endParaRPr lang="en-IN" sz="1600" b="1" dirty="0">
              <a:latin typeface="Argentum Sans ExtraLight" panose="00000300000000000000" pitchFamily="2" charset="0"/>
            </a:endParaRPr>
          </a:p>
          <a:p>
            <a:pPr algn="ctr"/>
            <a:endParaRPr lang="en-IN" sz="1600" b="1" dirty="0">
              <a:latin typeface="Argentum Sans ExtraLight" panose="00000300000000000000" pitchFamily="2" charset="0"/>
            </a:endParaRPr>
          </a:p>
          <a:p>
            <a:pPr algn="ctr"/>
            <a:endParaRPr lang="en-IN" sz="1600" b="1" dirty="0">
              <a:latin typeface="Argentum Sans ExtraLight" panose="00000300000000000000" pitchFamily="2" charset="0"/>
            </a:endParaRPr>
          </a:p>
          <a:p>
            <a:pPr algn="ctr"/>
            <a:endParaRPr lang="en-IN" sz="1600" b="1" dirty="0">
              <a:latin typeface="Argentum Sans ExtraLight" panose="00000300000000000000" pitchFamily="2" charset="0"/>
            </a:endParaRPr>
          </a:p>
          <a:p>
            <a:pPr algn="ctr"/>
            <a:endParaRPr lang="en-IN" sz="1600" b="1" dirty="0">
              <a:latin typeface="Argentum Sans ExtraLight" panose="00000300000000000000" pitchFamily="2" charset="0"/>
            </a:endParaRPr>
          </a:p>
        </p:txBody>
      </p:sp>
    </p:spTree>
    <p:extLst>
      <p:ext uri="{BB962C8B-B14F-4D97-AF65-F5344CB8AC3E}">
        <p14:creationId xmlns:p14="http://schemas.microsoft.com/office/powerpoint/2010/main" val="44361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3DAB-A7FA-87A2-6C7B-2F901B1E6824}"/>
              </a:ext>
            </a:extLst>
          </p:cNvPr>
          <p:cNvSpPr>
            <a:spLocks noGrp="1"/>
          </p:cNvSpPr>
          <p:nvPr>
            <p:ph type="title"/>
          </p:nvPr>
        </p:nvSpPr>
        <p:spPr/>
        <p:txBody>
          <a:bodyPr>
            <a:normAutofit fontScale="90000"/>
          </a:bodyPr>
          <a:lstStyle/>
          <a:p>
            <a:pPr>
              <a:lnSpc>
                <a:spcPct val="100000"/>
              </a:lnSpc>
            </a:pPr>
            <a:r>
              <a:rPr lang="en-US" b="1" dirty="0">
                <a:solidFill>
                  <a:srgbClr val="0070C0"/>
                </a:solidFill>
                <a:latin typeface="Argentum Sans Light" panose="00000400000000000000" pitchFamily="2" charset="0"/>
                <a:ea typeface="Adobe Heiti Std R" panose="020B0400000000000000" pitchFamily="34" charset="-128"/>
              </a:rPr>
              <a:t>Theoretical Analysis</a:t>
            </a:r>
            <a:br>
              <a:rPr lang="en-US" dirty="0"/>
            </a:br>
            <a:br>
              <a:rPr lang="en-US" sz="2800" dirty="0"/>
            </a:br>
            <a:r>
              <a:rPr lang="en-US" sz="2800" dirty="0">
                <a:latin typeface="Argentum Sans Light" panose="00000400000000000000" pitchFamily="2" charset="0"/>
              </a:rPr>
              <a:t>Considering only effects of Gravitational force.</a:t>
            </a:r>
            <a:endParaRPr lang="en-IN" dirty="0">
              <a:latin typeface="Argentum Sans Light" panose="00000400000000000000" pitchFamily="2"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9D89A7-BD50-652F-85F4-62082A4FF10B}"/>
                  </a:ext>
                </a:extLst>
              </p:cNvPr>
              <p:cNvSpPr txBox="1"/>
              <p:nvPr/>
            </p:nvSpPr>
            <p:spPr>
              <a:xfrm>
                <a:off x="838200" y="1690688"/>
                <a:ext cx="6441141" cy="5919249"/>
              </a:xfrm>
              <a:prstGeom prst="rect">
                <a:avLst/>
              </a:prstGeom>
              <a:noFill/>
            </p:spPr>
            <p:txBody>
              <a:bodyPr wrap="square">
                <a:spAutoFit/>
              </a:bodyPr>
              <a:lstStyle/>
              <a:p>
                <a:endParaRPr lang="en-US" dirty="0"/>
              </a:p>
              <a:p>
                <a:r>
                  <a:rPr lang="en-US" b="0" dirty="0">
                    <a:latin typeface="Argentum Sans Light" panose="00000400000000000000" pitchFamily="2" charset="0"/>
                  </a:rPr>
                  <a:t>Finding </a:t>
                </a:r>
                <a:r>
                  <a:rPr lang="en-US" dirty="0">
                    <a:latin typeface="Argentum Sans Light" panose="00000400000000000000" pitchFamily="2" charset="0"/>
                  </a:rPr>
                  <a:t>H in terms of e and h</a:t>
                </a:r>
              </a:p>
              <a:p>
                <a:r>
                  <a:rPr lang="en-US" dirty="0">
                    <a:latin typeface="Argentum Sans Light" panose="00000400000000000000" pitchFamily="2" charset="0"/>
                  </a:rPr>
                  <a:t>			</a:t>
                </a:r>
                <a:r>
                  <a:rPr lang="en-US" b="0" dirty="0">
                    <a:latin typeface="Argentum Sans Light" panose="00000400000000000000" pitchFamily="2" charset="0"/>
                  </a:rPr>
                  <a:t>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num>
                      <m:den>
                        <m:r>
                          <a:rPr lang="en-US" b="0" i="1" smtClean="0">
                            <a:latin typeface="Cambria Math" panose="02040503050406030204" pitchFamily="18" charset="0"/>
                          </a:rPr>
                          <m:t>𝑢</m:t>
                        </m:r>
                      </m:den>
                    </m:f>
                  </m:oMath>
                </a14:m>
                <a:endParaRPr lang="en-US" dirty="0">
                  <a:latin typeface="Argentum Sans Light" panose="00000400000000000000" pitchFamily="2" charset="0"/>
                </a:endParaRPr>
              </a:p>
              <a:p>
                <a:r>
                  <a:rPr lang="en-US" dirty="0">
                    <a:latin typeface="Argentum Sans Light" panose="00000400000000000000" pitchFamily="2" charset="0"/>
                  </a:rPr>
                  <a:t>			</a:t>
                </a:r>
                <a:r>
                  <a:rPr lang="en-US" b="0" dirty="0">
                    <a:latin typeface="Argentum Sans Light" panose="00000400000000000000" pitchFamily="2" charset="0"/>
                  </a:rPr>
                  <a:t>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𝑔𝐻</m:t>
                            </m:r>
                          </m:e>
                        </m:rad>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𝑔h</m:t>
                            </m:r>
                          </m:e>
                        </m:rad>
                      </m:den>
                    </m:f>
                  </m:oMath>
                </a14:m>
                <a:endParaRPr lang="en-US" dirty="0">
                  <a:latin typeface="Argentum Sans Light" panose="00000400000000000000" pitchFamily="2" charset="0"/>
                </a:endParaRPr>
              </a:p>
              <a:p>
                <a:endParaRPr lang="en-US" dirty="0">
                  <a:latin typeface="Argentum Sans Light" panose="00000400000000000000" pitchFamily="2" charset="0"/>
                </a:endParaRPr>
              </a:p>
              <a:p>
                <a:r>
                  <a:rPr lang="en-US" dirty="0">
                    <a:latin typeface="Argentum Sans Light" panose="00000400000000000000" pitchFamily="2" charset="0"/>
                  </a:rPr>
                  <a:t>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r>
                      <a:rPr lang="en-US" b="0" i="1" smtClean="0">
                        <a:latin typeface="Cambria Math" panose="02040503050406030204" pitchFamily="18" charset="0"/>
                      </a:rPr>
                      <m:t>h</m:t>
                    </m:r>
                  </m:oMath>
                </a14:m>
                <a:endParaRPr lang="en-US" dirty="0">
                  <a:latin typeface="Argentum Sans Light" panose="00000400000000000000" pitchFamily="2" charset="0"/>
                </a:endParaRPr>
              </a:p>
              <a:p>
                <a:br>
                  <a:rPr lang="en-US" dirty="0">
                    <a:latin typeface="Argentum Sans Light" panose="00000400000000000000" pitchFamily="2" charset="0"/>
                  </a:rPr>
                </a:br>
                <a:r>
                  <a:rPr lang="en-US" dirty="0">
                    <a:latin typeface="Argentum Sans Light" panose="00000400000000000000" pitchFamily="2" charset="0"/>
                  </a:rPr>
                  <a:t>Let E be the initial energy at height h and E` be the energy after first bounce. The energy loss after first bounce would be E – E`,</a:t>
                </a:r>
              </a:p>
              <a:p>
                <a:r>
                  <a:rPr lang="en-US" dirty="0">
                    <a:latin typeface="Argentum Sans Light" panose="00000400000000000000" pitchFamily="2" charset="0"/>
                  </a:rPr>
                  <a: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𝑚𝑔h</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𝑚</m:t>
                    </m:r>
                    <m:sSup>
                      <m:sSupPr>
                        <m:ctrlPr>
                          <a:rPr lang="en-US" i="1">
                            <a:latin typeface="Cambria Math" panose="02040503050406030204" pitchFamily="18" charset="0"/>
                          </a:rPr>
                        </m:ctrlPr>
                      </m:sSupPr>
                      <m:e>
                        <m:r>
                          <a:rPr lang="en-US" b="0" i="1" smtClean="0">
                            <a:latin typeface="Cambria Math" panose="02040503050406030204" pitchFamily="18" charset="0"/>
                          </a:rPr>
                          <m:t>𝑢</m:t>
                        </m:r>
                      </m:e>
                      <m:sup>
                        <m:r>
                          <a:rPr lang="en-US" i="1">
                            <a:latin typeface="Cambria Math" panose="02040503050406030204" pitchFamily="18" charset="0"/>
                          </a:rPr>
                          <m:t>2</m:t>
                        </m:r>
                      </m:sup>
                    </m:sSup>
                  </m:oMath>
                </a14:m>
                <a:endParaRPr lang="en-US" b="0" dirty="0">
                  <a:latin typeface="Argentum Sans Light" panose="00000400000000000000" pitchFamily="2" charset="0"/>
                </a:endParaRPr>
              </a:p>
              <a:p>
                <a:r>
                  <a:rPr lang="en-US" dirty="0">
                    <a:latin typeface="Argentum Sans Light" panose="00000400000000000000" pitchFamily="2" charset="0"/>
                  </a:rPr>
                  <a: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𝑚𝑔𝐻</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oMath>
                </a14:m>
                <a:endParaRPr lang="en-US" b="0" dirty="0">
                  <a:latin typeface="Argentum Sans Light" panose="00000400000000000000" pitchFamily="2" charset="0"/>
                </a:endParaRPr>
              </a:p>
              <a:p>
                <a:pPr algn="just"/>
                <a:r>
                  <a:rPr lang="en-US" dirty="0">
                    <a:latin typeface="Argentum Sans Light" panose="00000400000000000000" pitchFamily="2" charset="0"/>
                  </a:rPr>
                  <a:t>			</a:t>
                </a:r>
                <a14:m>
                  <m:oMath xmlns:m="http://schemas.openxmlformats.org/officeDocument/2006/math">
                    <m:r>
                      <m:rPr>
                        <m:sty m:val="p"/>
                      </m:rPr>
                      <a:rPr lang="el-GR" i="1" smtClean="0">
                        <a:latin typeface="Cambria Math" panose="02040503050406030204" pitchFamily="18" charset="0"/>
                      </a:rPr>
                      <m:t>Δ</m:t>
                    </m:r>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b="0" i="1" smtClean="0">
                                <a:latin typeface="Cambria Math" panose="02040503050406030204" pitchFamily="18" charset="0"/>
                              </a:rPr>
                              <m:t>𝑒</m:t>
                            </m:r>
                          </m:e>
                          <m:sup>
                            <m:r>
                              <a:rPr lang="en-US" i="1">
                                <a:latin typeface="Cambria Math" panose="02040503050406030204" pitchFamily="18" charset="0"/>
                              </a:rPr>
                              <m:t>2</m:t>
                            </m:r>
                          </m:sup>
                        </m:sSup>
                      </m:e>
                    </m:d>
                    <m:r>
                      <a:rPr lang="en-US" b="0" i="1" smtClean="0">
                        <a:latin typeface="Cambria Math" panose="02040503050406030204" pitchFamily="18" charset="0"/>
                      </a:rPr>
                      <m:t>𝐸</m:t>
                    </m:r>
                  </m:oMath>
                </a14:m>
                <a:endParaRPr lang="en-US" b="0" dirty="0">
                  <a:latin typeface="Argentum Sans Light" panose="00000400000000000000" pitchFamily="2" charset="0"/>
                </a:endParaRPr>
              </a:p>
              <a:p>
                <a:r>
                  <a:rPr lang="en-US" dirty="0">
                    <a:latin typeface="Argentum Sans Light" panose="00000400000000000000" pitchFamily="2" charset="0"/>
                  </a:rPr>
                  <a:t>			</a:t>
                </a:r>
                <a:br>
                  <a:rPr lang="en-US" dirty="0">
                    <a:latin typeface="Argentum Sans Light" panose="00000400000000000000" pitchFamily="2" charset="0"/>
                  </a:rPr>
                </a:br>
                <a:r>
                  <a:rPr lang="en-US" dirty="0">
                    <a:latin typeface="Argentum Sans Light" panose="00000400000000000000" pitchFamily="2" charset="0"/>
                  </a:rPr>
                  <a:t>Using Similar analysis height, velocity, and energy loss for each bounce can be calculated.</a:t>
                </a:r>
              </a:p>
              <a:p>
                <a:endParaRPr lang="en-IN" dirty="0"/>
              </a:p>
              <a:p>
                <a:endParaRPr lang="en-IN" dirty="0"/>
              </a:p>
              <a:p>
                <a:endParaRPr lang="en-IN" dirty="0"/>
              </a:p>
            </p:txBody>
          </p:sp>
        </mc:Choice>
        <mc:Fallback xmlns="">
          <p:sp>
            <p:nvSpPr>
              <p:cNvPr id="9" name="TextBox 8">
                <a:extLst>
                  <a:ext uri="{FF2B5EF4-FFF2-40B4-BE49-F238E27FC236}">
                    <a16:creationId xmlns:a16="http://schemas.microsoft.com/office/drawing/2014/main" id="{FD9D89A7-BD50-652F-85F4-62082A4FF10B}"/>
                  </a:ext>
                </a:extLst>
              </p:cNvPr>
              <p:cNvSpPr txBox="1">
                <a:spLocks noRot="1" noChangeAspect="1" noMove="1" noResize="1" noEditPoints="1" noAdjustHandles="1" noChangeArrowheads="1" noChangeShapeType="1" noTextEdit="1"/>
              </p:cNvSpPr>
              <p:nvPr/>
            </p:nvSpPr>
            <p:spPr>
              <a:xfrm>
                <a:off x="838200" y="1690688"/>
                <a:ext cx="6441141" cy="5919249"/>
              </a:xfrm>
              <a:prstGeom prst="rect">
                <a:avLst/>
              </a:prstGeom>
              <a:blipFill>
                <a:blip r:embed="rId3"/>
                <a:stretch>
                  <a:fillRect l="-852"/>
                </a:stretch>
              </a:blipFill>
            </p:spPr>
            <p:txBody>
              <a:bodyPr/>
              <a:lstStyle/>
              <a:p>
                <a:r>
                  <a:rPr lang="en-IN">
                    <a:noFill/>
                  </a:rPr>
                  <a:t> </a:t>
                </a:r>
              </a:p>
            </p:txBody>
          </p:sp>
        </mc:Fallback>
      </mc:AlternateContent>
      <p:pic>
        <p:nvPicPr>
          <p:cNvPr id="2050" name="Picture 2" descr="Energy - Course Hero">
            <a:extLst>
              <a:ext uri="{FF2B5EF4-FFF2-40B4-BE49-F238E27FC236}">
                <a16:creationId xmlns:a16="http://schemas.microsoft.com/office/drawing/2014/main" id="{E1057C48-E9AF-45FC-97E9-3C12CD82F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759" y="1929318"/>
            <a:ext cx="4657928" cy="286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48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3DAB-A7FA-87A2-6C7B-2F901B1E6824}"/>
              </a:ext>
            </a:extLst>
          </p:cNvPr>
          <p:cNvSpPr>
            <a:spLocks noGrp="1"/>
          </p:cNvSpPr>
          <p:nvPr>
            <p:ph type="title"/>
          </p:nvPr>
        </p:nvSpPr>
        <p:spPr/>
        <p:txBody>
          <a:bodyPr>
            <a:normAutofit fontScale="90000"/>
          </a:bodyPr>
          <a:lstStyle/>
          <a:p>
            <a:pPr>
              <a:lnSpc>
                <a:spcPct val="100000"/>
              </a:lnSpc>
            </a:pPr>
            <a:r>
              <a:rPr lang="en-US" sz="3600" dirty="0">
                <a:solidFill>
                  <a:srgbClr val="0070C0"/>
                </a:solidFill>
                <a:latin typeface="Argentum Sans Light" panose="00000400000000000000" pitchFamily="2" charset="0"/>
              </a:rPr>
              <a:t>Experimental Analysis</a:t>
            </a:r>
            <a:br>
              <a:rPr lang="en-US" dirty="0"/>
            </a:br>
            <a:br>
              <a:rPr lang="en-US" sz="2800" dirty="0"/>
            </a:br>
            <a:r>
              <a:rPr lang="en-US" sz="2700" dirty="0">
                <a:latin typeface="Argentum Sans Light" panose="00000400000000000000" pitchFamily="2" charset="0"/>
              </a:rPr>
              <a:t>Error analysis</a:t>
            </a:r>
            <a:endParaRPr lang="en-IN" dirty="0">
              <a:latin typeface="Argentum Sans Light" panose="00000400000000000000" pitchFamily="2" charset="0"/>
            </a:endParaRPr>
          </a:p>
        </p:txBody>
      </p:sp>
      <p:sp>
        <p:nvSpPr>
          <p:cNvPr id="9" name="TextBox 8">
            <a:extLst>
              <a:ext uri="{FF2B5EF4-FFF2-40B4-BE49-F238E27FC236}">
                <a16:creationId xmlns:a16="http://schemas.microsoft.com/office/drawing/2014/main" id="{FD9D89A7-BD50-652F-85F4-62082A4FF10B}"/>
              </a:ext>
            </a:extLst>
          </p:cNvPr>
          <p:cNvSpPr txBox="1"/>
          <p:nvPr/>
        </p:nvSpPr>
        <p:spPr>
          <a:xfrm>
            <a:off x="838199" y="1649995"/>
            <a:ext cx="7147561" cy="1754326"/>
          </a:xfrm>
          <a:prstGeom prst="rect">
            <a:avLst/>
          </a:prstGeom>
          <a:noFill/>
        </p:spPr>
        <p:txBody>
          <a:bodyPr wrap="square">
            <a:spAutoFit/>
          </a:bodyPr>
          <a:lstStyle/>
          <a:p>
            <a:endParaRPr lang="en-US" dirty="0">
              <a:latin typeface="Argentum Sans Light" panose="00000400000000000000" pitchFamily="2" charset="0"/>
            </a:endParaRPr>
          </a:p>
          <a:p>
            <a:r>
              <a:rPr lang="en-IN" dirty="0">
                <a:latin typeface="Argentum Sans Light" panose="00000400000000000000" pitchFamily="2" charset="0"/>
              </a:rPr>
              <a:t>Value of e for tennis ball and sponge ball on wood surface:</a:t>
            </a:r>
          </a:p>
          <a:p>
            <a:endParaRPr lang="en-IN" dirty="0">
              <a:latin typeface="Argentum Sans Light" panose="00000400000000000000" pitchFamily="2" charset="0"/>
            </a:endParaRPr>
          </a:p>
          <a:p>
            <a:endParaRPr lang="en-IN" dirty="0">
              <a:latin typeface="Argentum Sans Light" panose="00000400000000000000" pitchFamily="2" charset="0"/>
            </a:endParaRPr>
          </a:p>
          <a:p>
            <a:endParaRPr lang="en-IN" dirty="0">
              <a:latin typeface="Argentum Sans Light" panose="00000400000000000000" pitchFamily="2" charset="0"/>
            </a:endParaRPr>
          </a:p>
          <a:p>
            <a:endParaRPr lang="en-IN" dirty="0">
              <a:latin typeface="Argentum Sans Light" panose="00000400000000000000" pitchFamily="2" charset="0"/>
            </a:endParaRP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257AF2EC-E047-3D17-263D-5070A0DC64D7}"/>
                  </a:ext>
                </a:extLst>
              </p:cNvPr>
              <p:cNvGraphicFramePr>
                <a:graphicFrameLocks noGrp="1"/>
              </p:cNvGraphicFramePr>
              <p:nvPr>
                <p:extLst>
                  <p:ext uri="{D42A27DB-BD31-4B8C-83A1-F6EECF244321}">
                    <p14:modId xmlns:p14="http://schemas.microsoft.com/office/powerpoint/2010/main" val="1260718010"/>
                  </p:ext>
                </p:extLst>
              </p:nvPr>
            </p:nvGraphicFramePr>
            <p:xfrm>
              <a:off x="838199" y="2517304"/>
              <a:ext cx="4727809" cy="2494278"/>
            </p:xfrm>
            <a:graphic>
              <a:graphicData uri="http://schemas.openxmlformats.org/drawingml/2006/table">
                <a:tbl>
                  <a:tblPr firstRow="1" bandRow="1">
                    <a:tableStyleId>{5C22544A-7EE6-4342-B048-85BDC9FD1C3A}</a:tableStyleId>
                  </a:tblPr>
                  <a:tblGrid>
                    <a:gridCol w="1392746">
                      <a:extLst>
                        <a:ext uri="{9D8B030D-6E8A-4147-A177-3AD203B41FA5}">
                          <a16:colId xmlns:a16="http://schemas.microsoft.com/office/drawing/2014/main" val="3676418392"/>
                        </a:ext>
                      </a:extLst>
                    </a:gridCol>
                    <a:gridCol w="1051937">
                      <a:extLst>
                        <a:ext uri="{9D8B030D-6E8A-4147-A177-3AD203B41FA5}">
                          <a16:colId xmlns:a16="http://schemas.microsoft.com/office/drawing/2014/main" val="238814645"/>
                        </a:ext>
                      </a:extLst>
                    </a:gridCol>
                    <a:gridCol w="1141563">
                      <a:extLst>
                        <a:ext uri="{9D8B030D-6E8A-4147-A177-3AD203B41FA5}">
                          <a16:colId xmlns:a16="http://schemas.microsoft.com/office/drawing/2014/main" val="284879622"/>
                        </a:ext>
                      </a:extLst>
                    </a:gridCol>
                    <a:gridCol w="1141563">
                      <a:extLst>
                        <a:ext uri="{9D8B030D-6E8A-4147-A177-3AD203B41FA5}">
                          <a16:colId xmlns:a16="http://schemas.microsoft.com/office/drawing/2014/main" val="602739935"/>
                        </a:ext>
                      </a:extLst>
                    </a:gridCol>
                  </a:tblGrid>
                  <a:tr h="582653">
                    <a:tc>
                      <a:txBody>
                        <a:bodyPr/>
                        <a:lstStyle/>
                        <a:p>
                          <a:r>
                            <a:rPr lang="en-US" dirty="0"/>
                            <a:t>Observation</a:t>
                          </a:r>
                          <a:endParaRPr lang="en-IN"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𝒆</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𝒗</m:t>
                                    </m:r>
                                  </m:num>
                                  <m:den>
                                    <m:r>
                                      <a:rPr lang="en-US" b="1" i="1" smtClean="0">
                                        <a:latin typeface="Cambria Math" panose="02040503050406030204" pitchFamily="18" charset="0"/>
                                      </a:rPr>
                                      <m:t>𝒖</m:t>
                                    </m:r>
                                  </m:den>
                                </m:f>
                              </m:oMath>
                            </m:oMathPara>
                          </a14:m>
                          <a:endParaRPr lang="en-IN" dirty="0"/>
                        </a:p>
                      </a:txBody>
                      <a:tcPr/>
                    </a:tc>
                    <a:extLst>
                      <a:ext uri="{0D108BD9-81ED-4DB2-BD59-A6C34878D82A}">
                        <a16:rowId xmlns:a16="http://schemas.microsoft.com/office/drawing/2014/main" val="1184997274"/>
                      </a:ext>
                    </a:extLst>
                  </a:tr>
                  <a:tr h="382325">
                    <a:tc>
                      <a:txBody>
                        <a:bodyPr/>
                        <a:lstStyle/>
                        <a:p>
                          <a:r>
                            <a:rPr lang="en-US" dirty="0"/>
                            <a:t>1-bounce -1</a:t>
                          </a:r>
                          <a:endParaRPr lang="en-IN" dirty="0"/>
                        </a:p>
                      </a:txBody>
                      <a:tcPr/>
                    </a:tc>
                    <a:tc>
                      <a:txBody>
                        <a:bodyPr/>
                        <a:lstStyle/>
                        <a:p>
                          <a:r>
                            <a:rPr lang="en-US" dirty="0"/>
                            <a:t>3.00</a:t>
                          </a:r>
                          <a:endParaRPr lang="en-IN" dirty="0"/>
                        </a:p>
                      </a:txBody>
                      <a:tcPr/>
                    </a:tc>
                    <a:tc>
                      <a:txBody>
                        <a:bodyPr/>
                        <a:lstStyle/>
                        <a:p>
                          <a:r>
                            <a:rPr lang="en-US" dirty="0"/>
                            <a:t>2.5</a:t>
                          </a:r>
                          <a:endParaRPr lang="en-IN" dirty="0"/>
                        </a:p>
                      </a:txBody>
                      <a:tcPr/>
                    </a:tc>
                    <a:tc>
                      <a:txBody>
                        <a:bodyPr/>
                        <a:lstStyle/>
                        <a:p>
                          <a:r>
                            <a:rPr lang="en-US" dirty="0"/>
                            <a:t>0.83</a:t>
                          </a:r>
                          <a:endParaRPr lang="en-IN" dirty="0"/>
                        </a:p>
                      </a:txBody>
                      <a:tcPr/>
                    </a:tc>
                    <a:extLst>
                      <a:ext uri="{0D108BD9-81ED-4DB2-BD59-A6C34878D82A}">
                        <a16:rowId xmlns:a16="http://schemas.microsoft.com/office/drawing/2014/main" val="3884952979"/>
                      </a:ext>
                    </a:extLst>
                  </a:tr>
                  <a:tr h="382325">
                    <a:tc>
                      <a:txBody>
                        <a:bodyPr/>
                        <a:lstStyle/>
                        <a:p>
                          <a:r>
                            <a:rPr lang="en-US" dirty="0"/>
                            <a:t>2-bounce-1</a:t>
                          </a:r>
                          <a:endParaRPr lang="en-IN" dirty="0"/>
                        </a:p>
                      </a:txBody>
                      <a:tcPr/>
                    </a:tc>
                    <a:tc>
                      <a:txBody>
                        <a:bodyPr/>
                        <a:lstStyle/>
                        <a:p>
                          <a:r>
                            <a:rPr lang="en-US" dirty="0"/>
                            <a:t>3.25</a:t>
                          </a:r>
                          <a:endParaRPr lang="en-IN" dirty="0"/>
                        </a:p>
                      </a:txBody>
                      <a:tcPr/>
                    </a:tc>
                    <a:tc>
                      <a:txBody>
                        <a:bodyPr/>
                        <a:lstStyle/>
                        <a:p>
                          <a:r>
                            <a:rPr lang="en-US" dirty="0"/>
                            <a:t>2.75</a:t>
                          </a:r>
                          <a:endParaRPr lang="en-IN" dirty="0"/>
                        </a:p>
                      </a:txBody>
                      <a:tcPr/>
                    </a:tc>
                    <a:tc>
                      <a:txBody>
                        <a:bodyPr/>
                        <a:lstStyle/>
                        <a:p>
                          <a:r>
                            <a:rPr lang="en-US" dirty="0"/>
                            <a:t>0.84</a:t>
                          </a:r>
                          <a:endParaRPr lang="en-IN" dirty="0"/>
                        </a:p>
                      </a:txBody>
                      <a:tcPr/>
                    </a:tc>
                    <a:extLst>
                      <a:ext uri="{0D108BD9-81ED-4DB2-BD59-A6C34878D82A}">
                        <a16:rowId xmlns:a16="http://schemas.microsoft.com/office/drawing/2014/main" val="3918158633"/>
                      </a:ext>
                    </a:extLst>
                  </a:tr>
                  <a:tr h="382325">
                    <a:tc>
                      <a:txBody>
                        <a:bodyPr/>
                        <a:lstStyle/>
                        <a:p>
                          <a:r>
                            <a:rPr lang="en-US" dirty="0"/>
                            <a:t>3-bounce-1</a:t>
                          </a:r>
                          <a:endParaRPr lang="en-IN" dirty="0"/>
                        </a:p>
                      </a:txBody>
                      <a:tcPr/>
                    </a:tc>
                    <a:tc>
                      <a:txBody>
                        <a:bodyPr/>
                        <a:lstStyle/>
                        <a:p>
                          <a:r>
                            <a:rPr lang="en-US" dirty="0"/>
                            <a:t>3.50</a:t>
                          </a:r>
                          <a:endParaRPr lang="en-IN" dirty="0"/>
                        </a:p>
                      </a:txBody>
                      <a:tcPr/>
                    </a:tc>
                    <a:tc>
                      <a:txBody>
                        <a:bodyPr/>
                        <a:lstStyle/>
                        <a:p>
                          <a:r>
                            <a:rPr lang="en-US" dirty="0"/>
                            <a:t>3.00</a:t>
                          </a:r>
                          <a:endParaRPr lang="en-IN" dirty="0"/>
                        </a:p>
                      </a:txBody>
                      <a:tcPr/>
                    </a:tc>
                    <a:tc>
                      <a:txBody>
                        <a:bodyPr/>
                        <a:lstStyle/>
                        <a:p>
                          <a:r>
                            <a:rPr lang="en-US" dirty="0"/>
                            <a:t>0.85</a:t>
                          </a:r>
                          <a:endParaRPr lang="en-IN" dirty="0"/>
                        </a:p>
                      </a:txBody>
                      <a:tcPr/>
                    </a:tc>
                    <a:extLst>
                      <a:ext uri="{0D108BD9-81ED-4DB2-BD59-A6C34878D82A}">
                        <a16:rowId xmlns:a16="http://schemas.microsoft.com/office/drawing/2014/main" val="3020067729"/>
                      </a:ext>
                    </a:extLst>
                  </a:tr>
                  <a:tr h="382325">
                    <a:tc>
                      <a:txBody>
                        <a:bodyPr/>
                        <a:lstStyle/>
                        <a:p>
                          <a:r>
                            <a:rPr lang="en-US" dirty="0"/>
                            <a:t>4-bounce-1</a:t>
                          </a:r>
                          <a:endParaRPr lang="en-IN" dirty="0"/>
                        </a:p>
                      </a:txBody>
                      <a:tcPr/>
                    </a:tc>
                    <a:tc>
                      <a:txBody>
                        <a:bodyPr/>
                        <a:lstStyle/>
                        <a:p>
                          <a:r>
                            <a:rPr lang="en-US" dirty="0"/>
                            <a:t>3.25</a:t>
                          </a:r>
                          <a:endParaRPr lang="en-IN" dirty="0"/>
                        </a:p>
                      </a:txBody>
                      <a:tcPr/>
                    </a:tc>
                    <a:tc>
                      <a:txBody>
                        <a:bodyPr/>
                        <a:lstStyle/>
                        <a:p>
                          <a:r>
                            <a:rPr lang="en-US" dirty="0"/>
                            <a:t>2.50</a:t>
                          </a:r>
                          <a:endParaRPr lang="en-IN" dirty="0"/>
                        </a:p>
                      </a:txBody>
                      <a:tcPr/>
                    </a:tc>
                    <a:tc>
                      <a:txBody>
                        <a:bodyPr/>
                        <a:lstStyle/>
                        <a:p>
                          <a:r>
                            <a:rPr lang="en-US" dirty="0"/>
                            <a:t>0.76</a:t>
                          </a:r>
                          <a:endParaRPr lang="en-IN" dirty="0"/>
                        </a:p>
                      </a:txBody>
                      <a:tcPr/>
                    </a:tc>
                    <a:extLst>
                      <a:ext uri="{0D108BD9-81ED-4DB2-BD59-A6C34878D82A}">
                        <a16:rowId xmlns:a16="http://schemas.microsoft.com/office/drawing/2014/main" val="665790885"/>
                      </a:ext>
                    </a:extLst>
                  </a:tr>
                  <a:tr h="382325">
                    <a:tc>
                      <a:txBody>
                        <a:bodyPr/>
                        <a:lstStyle/>
                        <a:p>
                          <a:r>
                            <a:rPr lang="en-US" dirty="0"/>
                            <a:t>5-bounce-1</a:t>
                          </a:r>
                          <a:endParaRPr lang="en-IN" dirty="0"/>
                        </a:p>
                      </a:txBody>
                      <a:tcPr/>
                    </a:tc>
                    <a:tc>
                      <a:txBody>
                        <a:bodyPr/>
                        <a:lstStyle/>
                        <a:p>
                          <a:r>
                            <a:rPr lang="en-US" dirty="0"/>
                            <a:t>3.50</a:t>
                          </a:r>
                          <a:endParaRPr lang="en-IN" dirty="0"/>
                        </a:p>
                      </a:txBody>
                      <a:tcPr/>
                    </a:tc>
                    <a:tc>
                      <a:txBody>
                        <a:bodyPr/>
                        <a:lstStyle/>
                        <a:p>
                          <a:r>
                            <a:rPr lang="en-US" dirty="0"/>
                            <a:t>2.75</a:t>
                          </a:r>
                          <a:endParaRPr lang="en-IN" dirty="0"/>
                        </a:p>
                      </a:txBody>
                      <a:tcPr/>
                    </a:tc>
                    <a:tc>
                      <a:txBody>
                        <a:bodyPr/>
                        <a:lstStyle/>
                        <a:p>
                          <a:r>
                            <a:rPr lang="en-US" dirty="0"/>
                            <a:t>0.78</a:t>
                          </a:r>
                          <a:endParaRPr lang="en-IN" dirty="0"/>
                        </a:p>
                      </a:txBody>
                      <a:tcPr/>
                    </a:tc>
                    <a:extLst>
                      <a:ext uri="{0D108BD9-81ED-4DB2-BD59-A6C34878D82A}">
                        <a16:rowId xmlns:a16="http://schemas.microsoft.com/office/drawing/2014/main" val="3894216987"/>
                      </a:ext>
                    </a:extLst>
                  </a:tr>
                </a:tbl>
              </a:graphicData>
            </a:graphic>
          </p:graphicFrame>
        </mc:Choice>
        <mc:Fallback xmlns="">
          <p:graphicFrame>
            <p:nvGraphicFramePr>
              <p:cNvPr id="3" name="Table 3">
                <a:extLst>
                  <a:ext uri="{FF2B5EF4-FFF2-40B4-BE49-F238E27FC236}">
                    <a16:creationId xmlns:a16="http://schemas.microsoft.com/office/drawing/2014/main" id="{257AF2EC-E047-3D17-263D-5070A0DC64D7}"/>
                  </a:ext>
                </a:extLst>
              </p:cNvPr>
              <p:cNvGraphicFramePr>
                <a:graphicFrameLocks noGrp="1"/>
              </p:cNvGraphicFramePr>
              <p:nvPr>
                <p:extLst>
                  <p:ext uri="{D42A27DB-BD31-4B8C-83A1-F6EECF244321}">
                    <p14:modId xmlns:p14="http://schemas.microsoft.com/office/powerpoint/2010/main" val="1260718010"/>
                  </p:ext>
                </p:extLst>
              </p:nvPr>
            </p:nvGraphicFramePr>
            <p:xfrm>
              <a:off x="838199" y="2517304"/>
              <a:ext cx="4727809" cy="2494278"/>
            </p:xfrm>
            <a:graphic>
              <a:graphicData uri="http://schemas.openxmlformats.org/drawingml/2006/table">
                <a:tbl>
                  <a:tblPr firstRow="1" bandRow="1">
                    <a:tableStyleId>{5C22544A-7EE6-4342-B048-85BDC9FD1C3A}</a:tableStyleId>
                  </a:tblPr>
                  <a:tblGrid>
                    <a:gridCol w="1392746">
                      <a:extLst>
                        <a:ext uri="{9D8B030D-6E8A-4147-A177-3AD203B41FA5}">
                          <a16:colId xmlns:a16="http://schemas.microsoft.com/office/drawing/2014/main" val="3676418392"/>
                        </a:ext>
                      </a:extLst>
                    </a:gridCol>
                    <a:gridCol w="1051937">
                      <a:extLst>
                        <a:ext uri="{9D8B030D-6E8A-4147-A177-3AD203B41FA5}">
                          <a16:colId xmlns:a16="http://schemas.microsoft.com/office/drawing/2014/main" val="238814645"/>
                        </a:ext>
                      </a:extLst>
                    </a:gridCol>
                    <a:gridCol w="1141563">
                      <a:extLst>
                        <a:ext uri="{9D8B030D-6E8A-4147-A177-3AD203B41FA5}">
                          <a16:colId xmlns:a16="http://schemas.microsoft.com/office/drawing/2014/main" val="284879622"/>
                        </a:ext>
                      </a:extLst>
                    </a:gridCol>
                    <a:gridCol w="1141563">
                      <a:extLst>
                        <a:ext uri="{9D8B030D-6E8A-4147-A177-3AD203B41FA5}">
                          <a16:colId xmlns:a16="http://schemas.microsoft.com/office/drawing/2014/main" val="602739935"/>
                        </a:ext>
                      </a:extLst>
                    </a:gridCol>
                  </a:tblGrid>
                  <a:tr h="582653">
                    <a:tc>
                      <a:txBody>
                        <a:bodyPr/>
                        <a:lstStyle/>
                        <a:p>
                          <a:r>
                            <a:rPr lang="en-US" dirty="0"/>
                            <a:t>Observation</a:t>
                          </a:r>
                          <a:endParaRPr lang="en-IN" dirty="0"/>
                        </a:p>
                      </a:txBody>
                      <a:tcPr/>
                    </a:tc>
                    <a:tc>
                      <a:txBody>
                        <a:bodyPr/>
                        <a:lstStyle/>
                        <a:p>
                          <a:endParaRPr lang="en-US"/>
                        </a:p>
                      </a:txBody>
                      <a:tcPr>
                        <a:blipFill>
                          <a:blip r:embed="rId3"/>
                          <a:stretch>
                            <a:fillRect l="-132948" t="-5208" r="-219075" b="-340625"/>
                          </a:stretch>
                        </a:blipFill>
                      </a:tcPr>
                    </a:tc>
                    <a:tc>
                      <a:txBody>
                        <a:bodyPr/>
                        <a:lstStyle/>
                        <a:p>
                          <a:endParaRPr lang="en-US"/>
                        </a:p>
                      </a:txBody>
                      <a:tcPr>
                        <a:blipFill>
                          <a:blip r:embed="rId3"/>
                          <a:stretch>
                            <a:fillRect l="-215508" t="-5208" r="-102674" b="-340625"/>
                          </a:stretch>
                        </a:blipFill>
                      </a:tcPr>
                    </a:tc>
                    <a:tc>
                      <a:txBody>
                        <a:bodyPr/>
                        <a:lstStyle/>
                        <a:p>
                          <a:endParaRPr lang="en-US"/>
                        </a:p>
                      </a:txBody>
                      <a:tcPr>
                        <a:blipFill>
                          <a:blip r:embed="rId3"/>
                          <a:stretch>
                            <a:fillRect l="-313830" t="-5208" r="-2128" b="-340625"/>
                          </a:stretch>
                        </a:blipFill>
                      </a:tcPr>
                    </a:tc>
                    <a:extLst>
                      <a:ext uri="{0D108BD9-81ED-4DB2-BD59-A6C34878D82A}">
                        <a16:rowId xmlns:a16="http://schemas.microsoft.com/office/drawing/2014/main" val="1184997274"/>
                      </a:ext>
                    </a:extLst>
                  </a:tr>
                  <a:tr h="382325">
                    <a:tc>
                      <a:txBody>
                        <a:bodyPr/>
                        <a:lstStyle/>
                        <a:p>
                          <a:r>
                            <a:rPr lang="en-US" dirty="0"/>
                            <a:t>1-bounce -1</a:t>
                          </a:r>
                          <a:endParaRPr lang="en-IN" dirty="0"/>
                        </a:p>
                      </a:txBody>
                      <a:tcPr/>
                    </a:tc>
                    <a:tc>
                      <a:txBody>
                        <a:bodyPr/>
                        <a:lstStyle/>
                        <a:p>
                          <a:r>
                            <a:rPr lang="en-US" dirty="0"/>
                            <a:t>3.00</a:t>
                          </a:r>
                          <a:endParaRPr lang="en-IN" dirty="0"/>
                        </a:p>
                      </a:txBody>
                      <a:tcPr/>
                    </a:tc>
                    <a:tc>
                      <a:txBody>
                        <a:bodyPr/>
                        <a:lstStyle/>
                        <a:p>
                          <a:r>
                            <a:rPr lang="en-US" dirty="0"/>
                            <a:t>2.5</a:t>
                          </a:r>
                          <a:endParaRPr lang="en-IN" dirty="0"/>
                        </a:p>
                      </a:txBody>
                      <a:tcPr/>
                    </a:tc>
                    <a:tc>
                      <a:txBody>
                        <a:bodyPr/>
                        <a:lstStyle/>
                        <a:p>
                          <a:r>
                            <a:rPr lang="en-US" dirty="0"/>
                            <a:t>0.83</a:t>
                          </a:r>
                          <a:endParaRPr lang="en-IN" dirty="0"/>
                        </a:p>
                      </a:txBody>
                      <a:tcPr/>
                    </a:tc>
                    <a:extLst>
                      <a:ext uri="{0D108BD9-81ED-4DB2-BD59-A6C34878D82A}">
                        <a16:rowId xmlns:a16="http://schemas.microsoft.com/office/drawing/2014/main" val="3884952979"/>
                      </a:ext>
                    </a:extLst>
                  </a:tr>
                  <a:tr h="382325">
                    <a:tc>
                      <a:txBody>
                        <a:bodyPr/>
                        <a:lstStyle/>
                        <a:p>
                          <a:r>
                            <a:rPr lang="en-US" dirty="0"/>
                            <a:t>2-bounce-1</a:t>
                          </a:r>
                          <a:endParaRPr lang="en-IN" dirty="0"/>
                        </a:p>
                      </a:txBody>
                      <a:tcPr/>
                    </a:tc>
                    <a:tc>
                      <a:txBody>
                        <a:bodyPr/>
                        <a:lstStyle/>
                        <a:p>
                          <a:r>
                            <a:rPr lang="en-US" dirty="0"/>
                            <a:t>3.25</a:t>
                          </a:r>
                          <a:endParaRPr lang="en-IN" dirty="0"/>
                        </a:p>
                      </a:txBody>
                      <a:tcPr/>
                    </a:tc>
                    <a:tc>
                      <a:txBody>
                        <a:bodyPr/>
                        <a:lstStyle/>
                        <a:p>
                          <a:r>
                            <a:rPr lang="en-US" dirty="0"/>
                            <a:t>2.75</a:t>
                          </a:r>
                          <a:endParaRPr lang="en-IN" dirty="0"/>
                        </a:p>
                      </a:txBody>
                      <a:tcPr/>
                    </a:tc>
                    <a:tc>
                      <a:txBody>
                        <a:bodyPr/>
                        <a:lstStyle/>
                        <a:p>
                          <a:r>
                            <a:rPr lang="en-US" dirty="0"/>
                            <a:t>0.84</a:t>
                          </a:r>
                          <a:endParaRPr lang="en-IN" dirty="0"/>
                        </a:p>
                      </a:txBody>
                      <a:tcPr/>
                    </a:tc>
                    <a:extLst>
                      <a:ext uri="{0D108BD9-81ED-4DB2-BD59-A6C34878D82A}">
                        <a16:rowId xmlns:a16="http://schemas.microsoft.com/office/drawing/2014/main" val="3918158633"/>
                      </a:ext>
                    </a:extLst>
                  </a:tr>
                  <a:tr h="382325">
                    <a:tc>
                      <a:txBody>
                        <a:bodyPr/>
                        <a:lstStyle/>
                        <a:p>
                          <a:r>
                            <a:rPr lang="en-US" dirty="0"/>
                            <a:t>3-bounce-1</a:t>
                          </a:r>
                          <a:endParaRPr lang="en-IN" dirty="0"/>
                        </a:p>
                      </a:txBody>
                      <a:tcPr/>
                    </a:tc>
                    <a:tc>
                      <a:txBody>
                        <a:bodyPr/>
                        <a:lstStyle/>
                        <a:p>
                          <a:r>
                            <a:rPr lang="en-US" dirty="0"/>
                            <a:t>3.50</a:t>
                          </a:r>
                          <a:endParaRPr lang="en-IN" dirty="0"/>
                        </a:p>
                      </a:txBody>
                      <a:tcPr/>
                    </a:tc>
                    <a:tc>
                      <a:txBody>
                        <a:bodyPr/>
                        <a:lstStyle/>
                        <a:p>
                          <a:r>
                            <a:rPr lang="en-US" dirty="0"/>
                            <a:t>3.00</a:t>
                          </a:r>
                          <a:endParaRPr lang="en-IN" dirty="0"/>
                        </a:p>
                      </a:txBody>
                      <a:tcPr/>
                    </a:tc>
                    <a:tc>
                      <a:txBody>
                        <a:bodyPr/>
                        <a:lstStyle/>
                        <a:p>
                          <a:r>
                            <a:rPr lang="en-US" dirty="0"/>
                            <a:t>0.85</a:t>
                          </a:r>
                          <a:endParaRPr lang="en-IN" dirty="0"/>
                        </a:p>
                      </a:txBody>
                      <a:tcPr/>
                    </a:tc>
                    <a:extLst>
                      <a:ext uri="{0D108BD9-81ED-4DB2-BD59-A6C34878D82A}">
                        <a16:rowId xmlns:a16="http://schemas.microsoft.com/office/drawing/2014/main" val="3020067729"/>
                      </a:ext>
                    </a:extLst>
                  </a:tr>
                  <a:tr h="382325">
                    <a:tc>
                      <a:txBody>
                        <a:bodyPr/>
                        <a:lstStyle/>
                        <a:p>
                          <a:r>
                            <a:rPr lang="en-US" dirty="0"/>
                            <a:t>4-bounce-1</a:t>
                          </a:r>
                          <a:endParaRPr lang="en-IN" dirty="0"/>
                        </a:p>
                      </a:txBody>
                      <a:tcPr/>
                    </a:tc>
                    <a:tc>
                      <a:txBody>
                        <a:bodyPr/>
                        <a:lstStyle/>
                        <a:p>
                          <a:r>
                            <a:rPr lang="en-US" dirty="0"/>
                            <a:t>3.25</a:t>
                          </a:r>
                          <a:endParaRPr lang="en-IN" dirty="0"/>
                        </a:p>
                      </a:txBody>
                      <a:tcPr/>
                    </a:tc>
                    <a:tc>
                      <a:txBody>
                        <a:bodyPr/>
                        <a:lstStyle/>
                        <a:p>
                          <a:r>
                            <a:rPr lang="en-US" dirty="0"/>
                            <a:t>2.50</a:t>
                          </a:r>
                          <a:endParaRPr lang="en-IN" dirty="0"/>
                        </a:p>
                      </a:txBody>
                      <a:tcPr/>
                    </a:tc>
                    <a:tc>
                      <a:txBody>
                        <a:bodyPr/>
                        <a:lstStyle/>
                        <a:p>
                          <a:r>
                            <a:rPr lang="en-US" dirty="0"/>
                            <a:t>0.76</a:t>
                          </a:r>
                          <a:endParaRPr lang="en-IN" dirty="0"/>
                        </a:p>
                      </a:txBody>
                      <a:tcPr/>
                    </a:tc>
                    <a:extLst>
                      <a:ext uri="{0D108BD9-81ED-4DB2-BD59-A6C34878D82A}">
                        <a16:rowId xmlns:a16="http://schemas.microsoft.com/office/drawing/2014/main" val="665790885"/>
                      </a:ext>
                    </a:extLst>
                  </a:tr>
                  <a:tr h="382325">
                    <a:tc>
                      <a:txBody>
                        <a:bodyPr/>
                        <a:lstStyle/>
                        <a:p>
                          <a:r>
                            <a:rPr lang="en-US" dirty="0"/>
                            <a:t>5-bounce-1</a:t>
                          </a:r>
                          <a:endParaRPr lang="en-IN" dirty="0"/>
                        </a:p>
                      </a:txBody>
                      <a:tcPr/>
                    </a:tc>
                    <a:tc>
                      <a:txBody>
                        <a:bodyPr/>
                        <a:lstStyle/>
                        <a:p>
                          <a:r>
                            <a:rPr lang="en-US" dirty="0"/>
                            <a:t>3.50</a:t>
                          </a:r>
                          <a:endParaRPr lang="en-IN" dirty="0"/>
                        </a:p>
                      </a:txBody>
                      <a:tcPr/>
                    </a:tc>
                    <a:tc>
                      <a:txBody>
                        <a:bodyPr/>
                        <a:lstStyle/>
                        <a:p>
                          <a:r>
                            <a:rPr lang="en-US" dirty="0"/>
                            <a:t>2.75</a:t>
                          </a:r>
                          <a:endParaRPr lang="en-IN" dirty="0"/>
                        </a:p>
                      </a:txBody>
                      <a:tcPr/>
                    </a:tc>
                    <a:tc>
                      <a:txBody>
                        <a:bodyPr/>
                        <a:lstStyle/>
                        <a:p>
                          <a:r>
                            <a:rPr lang="en-US" dirty="0"/>
                            <a:t>0.78</a:t>
                          </a:r>
                          <a:endParaRPr lang="en-IN" dirty="0"/>
                        </a:p>
                      </a:txBody>
                      <a:tcPr/>
                    </a:tc>
                    <a:extLst>
                      <a:ext uri="{0D108BD9-81ED-4DB2-BD59-A6C34878D82A}">
                        <a16:rowId xmlns:a16="http://schemas.microsoft.com/office/drawing/2014/main" val="389421698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2FA2DA-6FA7-7422-C68D-2A8F23760F20}"/>
                  </a:ext>
                </a:extLst>
              </p:cNvPr>
              <p:cNvSpPr txBox="1"/>
              <p:nvPr/>
            </p:nvSpPr>
            <p:spPr>
              <a:xfrm>
                <a:off x="838199" y="5112241"/>
                <a:ext cx="6096000" cy="2308324"/>
              </a:xfrm>
              <a:prstGeom prst="rect">
                <a:avLst/>
              </a:prstGeom>
              <a:noFill/>
            </p:spPr>
            <p:txBody>
              <a:bodyPr wrap="square">
                <a:spAutoFit/>
              </a:bodyPr>
              <a:lstStyle/>
              <a:p>
                <a:endParaRPr lang="en-US" dirty="0">
                  <a:latin typeface="Argentum Sans Light" panose="00000400000000000000" pitchFamily="2" charset="0"/>
                </a:endParaRPr>
              </a:p>
              <a:p>
                <a:r>
                  <a:rPr lang="en-IN" dirty="0">
                    <a:latin typeface="Argentum Sans Light" panose="00000400000000000000" pitchFamily="2" charset="0"/>
                  </a:rPr>
                  <a:t>Average value of e:</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𝑡𝑒𝑛𝑛𝑖𝑠</m:t>
                          </m:r>
                        </m:sub>
                      </m:sSub>
                      <m:r>
                        <a:rPr lang="en-US" b="0" i="1" smtClean="0">
                          <a:latin typeface="Cambria Math" panose="02040503050406030204" pitchFamily="18" charset="0"/>
                        </a:rPr>
                        <m:t> =0.81</m:t>
                      </m:r>
                    </m:oMath>
                  </m:oMathPara>
                </a14:m>
                <a:endParaRPr lang="en-IN" dirty="0">
                  <a:latin typeface="Argentum Sans Light" panose="00000400000000000000" pitchFamily="2" charset="0"/>
                </a:endParaRPr>
              </a:p>
              <a:p>
                <a:endParaRPr lang="en-IN" dirty="0">
                  <a:latin typeface="Argentum Sans Light" panose="00000400000000000000" pitchFamily="2" charset="0"/>
                </a:endParaRPr>
              </a:p>
              <a:p>
                <a:endParaRPr lang="en-IN" dirty="0">
                  <a:latin typeface="Argentum Sans Light" panose="00000400000000000000" pitchFamily="2" charset="0"/>
                </a:endParaRPr>
              </a:p>
              <a:p>
                <a:endParaRPr lang="en-IN" dirty="0">
                  <a:latin typeface="Argentum Sans Light" panose="00000400000000000000" pitchFamily="2" charset="0"/>
                </a:endParaRPr>
              </a:p>
              <a:p>
                <a:endParaRPr lang="en-IN" dirty="0">
                  <a:latin typeface="Argentum Sans Light" panose="00000400000000000000" pitchFamily="2" charset="0"/>
                </a:endParaRPr>
              </a:p>
              <a:p>
                <a:endParaRPr lang="en-IN" dirty="0">
                  <a:latin typeface="Argentum Sans Light" panose="00000400000000000000" pitchFamily="2" charset="0"/>
                </a:endParaRPr>
              </a:p>
            </p:txBody>
          </p:sp>
        </mc:Choice>
        <mc:Fallback xmlns="">
          <p:sp>
            <p:nvSpPr>
              <p:cNvPr id="6" name="TextBox 5">
                <a:extLst>
                  <a:ext uri="{FF2B5EF4-FFF2-40B4-BE49-F238E27FC236}">
                    <a16:creationId xmlns:a16="http://schemas.microsoft.com/office/drawing/2014/main" id="{312FA2DA-6FA7-7422-C68D-2A8F23760F20}"/>
                  </a:ext>
                </a:extLst>
              </p:cNvPr>
              <p:cNvSpPr txBox="1">
                <a:spLocks noRot="1" noChangeAspect="1" noMove="1" noResize="1" noEditPoints="1" noAdjustHandles="1" noChangeArrowheads="1" noChangeShapeType="1" noTextEdit="1"/>
              </p:cNvSpPr>
              <p:nvPr/>
            </p:nvSpPr>
            <p:spPr>
              <a:xfrm>
                <a:off x="838199" y="5112241"/>
                <a:ext cx="6096000" cy="2308324"/>
              </a:xfrm>
              <a:prstGeom prst="rect">
                <a:avLst/>
              </a:prstGeom>
              <a:blipFill>
                <a:blip r:embed="rId4"/>
                <a:stretch>
                  <a:fillRect l="-800"/>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0D964189-FB13-E717-0CE1-5E681A4B82CF}"/>
              </a:ext>
            </a:extLst>
          </p:cNvPr>
          <p:cNvSpPr txBox="1"/>
          <p:nvPr/>
        </p:nvSpPr>
        <p:spPr>
          <a:xfrm>
            <a:off x="4840941" y="3173999"/>
            <a:ext cx="6096000" cy="369332"/>
          </a:xfrm>
          <a:prstGeom prst="rect">
            <a:avLst/>
          </a:prstGeom>
          <a:noFill/>
        </p:spPr>
        <p:txBody>
          <a:bodyPr wrap="square">
            <a:spAutoFit/>
          </a:bodyPr>
          <a:lstStyle/>
          <a:p>
            <a:endParaRPr lang="en-IN"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F390344-08F2-FCF8-413A-1E14EDB97D9B}"/>
                  </a:ext>
                </a:extLst>
              </p:cNvPr>
              <p:cNvGraphicFramePr>
                <a:graphicFrameLocks noGrp="1"/>
              </p:cNvGraphicFramePr>
              <p:nvPr>
                <p:extLst>
                  <p:ext uri="{D42A27DB-BD31-4B8C-83A1-F6EECF244321}">
                    <p14:modId xmlns:p14="http://schemas.microsoft.com/office/powerpoint/2010/main" val="715618936"/>
                  </p:ext>
                </p:extLst>
              </p:nvPr>
            </p:nvGraphicFramePr>
            <p:xfrm>
              <a:off x="6439711" y="2517304"/>
              <a:ext cx="4653707" cy="2494278"/>
            </p:xfrm>
            <a:graphic>
              <a:graphicData uri="http://schemas.openxmlformats.org/drawingml/2006/table">
                <a:tbl>
                  <a:tblPr firstRow="1" bandRow="1">
                    <a:tableStyleId>{5C22544A-7EE6-4342-B048-85BDC9FD1C3A}</a:tableStyleId>
                  </a:tblPr>
                  <a:tblGrid>
                    <a:gridCol w="1484681">
                      <a:extLst>
                        <a:ext uri="{9D8B030D-6E8A-4147-A177-3AD203B41FA5}">
                          <a16:colId xmlns:a16="http://schemas.microsoft.com/office/drawing/2014/main" val="949756838"/>
                        </a:ext>
                      </a:extLst>
                    </a:gridCol>
                    <a:gridCol w="999566">
                      <a:extLst>
                        <a:ext uri="{9D8B030D-6E8A-4147-A177-3AD203B41FA5}">
                          <a16:colId xmlns:a16="http://schemas.microsoft.com/office/drawing/2014/main" val="2908492383"/>
                        </a:ext>
                      </a:extLst>
                    </a:gridCol>
                    <a:gridCol w="1084730">
                      <a:extLst>
                        <a:ext uri="{9D8B030D-6E8A-4147-A177-3AD203B41FA5}">
                          <a16:colId xmlns:a16="http://schemas.microsoft.com/office/drawing/2014/main" val="3216680280"/>
                        </a:ext>
                      </a:extLst>
                    </a:gridCol>
                    <a:gridCol w="1084730">
                      <a:extLst>
                        <a:ext uri="{9D8B030D-6E8A-4147-A177-3AD203B41FA5}">
                          <a16:colId xmlns:a16="http://schemas.microsoft.com/office/drawing/2014/main" val="283927200"/>
                        </a:ext>
                      </a:extLst>
                    </a:gridCol>
                  </a:tblGrid>
                  <a:tr h="582653">
                    <a:tc>
                      <a:txBody>
                        <a:bodyPr/>
                        <a:lstStyle/>
                        <a:p>
                          <a:r>
                            <a:rPr lang="en-US" dirty="0"/>
                            <a:t>Observation</a:t>
                          </a:r>
                          <a:endParaRPr lang="en-IN"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𝒆</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𝒗</m:t>
                                    </m:r>
                                  </m:num>
                                  <m:den>
                                    <m:r>
                                      <a:rPr lang="en-US" b="1" i="1" smtClean="0">
                                        <a:latin typeface="Cambria Math" panose="02040503050406030204" pitchFamily="18" charset="0"/>
                                      </a:rPr>
                                      <m:t>𝒖</m:t>
                                    </m:r>
                                  </m:den>
                                </m:f>
                              </m:oMath>
                            </m:oMathPara>
                          </a14:m>
                          <a:endParaRPr lang="en-IN" dirty="0"/>
                        </a:p>
                      </a:txBody>
                      <a:tcPr/>
                    </a:tc>
                    <a:extLst>
                      <a:ext uri="{0D108BD9-81ED-4DB2-BD59-A6C34878D82A}">
                        <a16:rowId xmlns:a16="http://schemas.microsoft.com/office/drawing/2014/main" val="1603757566"/>
                      </a:ext>
                    </a:extLst>
                  </a:tr>
                  <a:tr h="382325">
                    <a:tc>
                      <a:txBody>
                        <a:bodyPr/>
                        <a:lstStyle/>
                        <a:p>
                          <a:r>
                            <a:rPr lang="en-US" dirty="0"/>
                            <a:t>1-bounce 1</a:t>
                          </a:r>
                          <a:endParaRPr lang="en-IN" dirty="0"/>
                        </a:p>
                      </a:txBody>
                      <a:tcPr/>
                    </a:tc>
                    <a:tc>
                      <a:txBody>
                        <a:bodyPr/>
                        <a:lstStyle/>
                        <a:p>
                          <a:r>
                            <a:rPr lang="en-US" dirty="0"/>
                            <a:t>3.25</a:t>
                          </a:r>
                          <a:endParaRPr lang="en-IN" dirty="0"/>
                        </a:p>
                      </a:txBody>
                      <a:tcPr/>
                    </a:tc>
                    <a:tc>
                      <a:txBody>
                        <a:bodyPr/>
                        <a:lstStyle/>
                        <a:p>
                          <a:r>
                            <a:rPr lang="en-US" dirty="0"/>
                            <a:t>2.00</a:t>
                          </a:r>
                          <a:endParaRPr lang="en-IN" dirty="0"/>
                        </a:p>
                      </a:txBody>
                      <a:tcPr/>
                    </a:tc>
                    <a:tc>
                      <a:txBody>
                        <a:bodyPr/>
                        <a:lstStyle/>
                        <a:p>
                          <a:r>
                            <a:rPr lang="en-US" dirty="0"/>
                            <a:t>0</a:t>
                          </a:r>
                          <a:r>
                            <a:rPr lang="en-IN" dirty="0"/>
                            <a:t>.61</a:t>
                          </a:r>
                          <a:endParaRPr lang="en-US" dirty="0"/>
                        </a:p>
                      </a:txBody>
                      <a:tcPr/>
                    </a:tc>
                    <a:extLst>
                      <a:ext uri="{0D108BD9-81ED-4DB2-BD59-A6C34878D82A}">
                        <a16:rowId xmlns:a16="http://schemas.microsoft.com/office/drawing/2014/main" val="2252316602"/>
                      </a:ext>
                    </a:extLst>
                  </a:tr>
                  <a:tr h="382325">
                    <a:tc>
                      <a:txBody>
                        <a:bodyPr/>
                        <a:lstStyle/>
                        <a:p>
                          <a:r>
                            <a:rPr lang="en-US" dirty="0"/>
                            <a:t>1-bounce-2</a:t>
                          </a:r>
                          <a:endParaRPr lang="en-IN" dirty="0"/>
                        </a:p>
                      </a:txBody>
                      <a:tcPr/>
                    </a:tc>
                    <a:tc>
                      <a:txBody>
                        <a:bodyPr/>
                        <a:lstStyle/>
                        <a:p>
                          <a:r>
                            <a:rPr lang="en-US" dirty="0"/>
                            <a:t>2.25</a:t>
                          </a:r>
                          <a:endParaRPr lang="en-IN" dirty="0"/>
                        </a:p>
                      </a:txBody>
                      <a:tcPr/>
                    </a:tc>
                    <a:tc>
                      <a:txBody>
                        <a:bodyPr/>
                        <a:lstStyle/>
                        <a:p>
                          <a:r>
                            <a:rPr lang="en-US" dirty="0"/>
                            <a:t>1.5</a:t>
                          </a:r>
                          <a:endParaRPr lang="en-IN" dirty="0"/>
                        </a:p>
                      </a:txBody>
                      <a:tcPr/>
                    </a:tc>
                    <a:tc>
                      <a:txBody>
                        <a:bodyPr/>
                        <a:lstStyle/>
                        <a:p>
                          <a:r>
                            <a:rPr lang="en-US" dirty="0"/>
                            <a:t>0.66</a:t>
                          </a:r>
                          <a:endParaRPr lang="en-IN" dirty="0"/>
                        </a:p>
                      </a:txBody>
                      <a:tcPr/>
                    </a:tc>
                    <a:extLst>
                      <a:ext uri="{0D108BD9-81ED-4DB2-BD59-A6C34878D82A}">
                        <a16:rowId xmlns:a16="http://schemas.microsoft.com/office/drawing/2014/main" val="2372355668"/>
                      </a:ext>
                    </a:extLst>
                  </a:tr>
                  <a:tr h="382325">
                    <a:tc>
                      <a:txBody>
                        <a:bodyPr/>
                        <a:lstStyle/>
                        <a:p>
                          <a:r>
                            <a:rPr lang="en-US" dirty="0"/>
                            <a:t>2-bounce-1</a:t>
                          </a:r>
                          <a:endParaRPr lang="en-IN" dirty="0"/>
                        </a:p>
                      </a:txBody>
                      <a:tcPr/>
                    </a:tc>
                    <a:tc>
                      <a:txBody>
                        <a:bodyPr/>
                        <a:lstStyle/>
                        <a:p>
                          <a:r>
                            <a:rPr lang="en-US" dirty="0"/>
                            <a:t>2.75</a:t>
                          </a:r>
                          <a:endParaRPr lang="en-IN" dirty="0"/>
                        </a:p>
                      </a:txBody>
                      <a:tcPr/>
                    </a:tc>
                    <a:tc>
                      <a:txBody>
                        <a:bodyPr/>
                        <a:lstStyle/>
                        <a:p>
                          <a:r>
                            <a:rPr lang="en-US" dirty="0"/>
                            <a:t>1.75</a:t>
                          </a:r>
                          <a:endParaRPr lang="en-IN" dirty="0"/>
                        </a:p>
                      </a:txBody>
                      <a:tcPr/>
                    </a:tc>
                    <a:tc>
                      <a:txBody>
                        <a:bodyPr/>
                        <a:lstStyle/>
                        <a:p>
                          <a:r>
                            <a:rPr lang="en-US" dirty="0"/>
                            <a:t>0.63</a:t>
                          </a:r>
                          <a:endParaRPr lang="en-IN" dirty="0"/>
                        </a:p>
                      </a:txBody>
                      <a:tcPr/>
                    </a:tc>
                    <a:extLst>
                      <a:ext uri="{0D108BD9-81ED-4DB2-BD59-A6C34878D82A}">
                        <a16:rowId xmlns:a16="http://schemas.microsoft.com/office/drawing/2014/main" val="4213315710"/>
                      </a:ext>
                    </a:extLst>
                  </a:tr>
                  <a:tr h="382325">
                    <a:tc>
                      <a:txBody>
                        <a:bodyPr/>
                        <a:lstStyle/>
                        <a:p>
                          <a:r>
                            <a:rPr lang="en-US" sz="1800" kern="1200" dirty="0">
                              <a:solidFill>
                                <a:schemeClr val="dk1"/>
                              </a:solidFill>
                              <a:latin typeface="+mn-lt"/>
                              <a:ea typeface="+mn-ea"/>
                              <a:cs typeface="+mn-cs"/>
                            </a:rPr>
                            <a:t>2-bounce-2</a:t>
                          </a:r>
                          <a:endParaRPr lang="en-IN" sz="1800" kern="1200" dirty="0">
                            <a:solidFill>
                              <a:schemeClr val="dk1"/>
                            </a:solidFill>
                            <a:latin typeface="+mn-lt"/>
                            <a:ea typeface="+mn-ea"/>
                            <a:cs typeface="+mn-cs"/>
                          </a:endParaRPr>
                        </a:p>
                      </a:txBody>
                      <a:tcPr/>
                    </a:tc>
                    <a:tc>
                      <a:txBody>
                        <a:bodyPr/>
                        <a:lstStyle/>
                        <a:p>
                          <a:r>
                            <a:rPr lang="en-US" dirty="0"/>
                            <a:t>1.50</a:t>
                          </a:r>
                        </a:p>
                      </a:txBody>
                      <a:tcPr/>
                    </a:tc>
                    <a:tc>
                      <a:txBody>
                        <a:bodyPr/>
                        <a:lstStyle/>
                        <a:p>
                          <a:r>
                            <a:rPr lang="en-US" dirty="0"/>
                            <a:t>2.50</a:t>
                          </a:r>
                          <a:endParaRPr lang="en-IN" dirty="0"/>
                        </a:p>
                      </a:txBody>
                      <a:tcPr/>
                    </a:tc>
                    <a:tc>
                      <a:txBody>
                        <a:bodyPr/>
                        <a:lstStyle/>
                        <a:p>
                          <a:r>
                            <a:rPr lang="en-US" dirty="0"/>
                            <a:t>0.60</a:t>
                          </a:r>
                          <a:endParaRPr lang="en-IN" dirty="0"/>
                        </a:p>
                      </a:txBody>
                      <a:tcPr/>
                    </a:tc>
                    <a:extLst>
                      <a:ext uri="{0D108BD9-81ED-4DB2-BD59-A6C34878D82A}">
                        <a16:rowId xmlns:a16="http://schemas.microsoft.com/office/drawing/2014/main" val="2598868666"/>
                      </a:ext>
                    </a:extLst>
                  </a:tr>
                  <a:tr h="382325">
                    <a:tc>
                      <a:txBody>
                        <a:bodyPr/>
                        <a:lstStyle/>
                        <a:p>
                          <a:r>
                            <a:rPr lang="en-US" dirty="0"/>
                            <a:t>3-bounce-1</a:t>
                          </a:r>
                          <a:endParaRPr lang="en-IN" dirty="0"/>
                        </a:p>
                      </a:txBody>
                      <a:tcPr/>
                    </a:tc>
                    <a:tc>
                      <a:txBody>
                        <a:bodyPr/>
                        <a:lstStyle/>
                        <a:p>
                          <a:r>
                            <a:rPr lang="en-US" dirty="0"/>
                            <a:t>3.5</a:t>
                          </a:r>
                          <a:endParaRPr lang="en-IN" dirty="0"/>
                        </a:p>
                      </a:txBody>
                      <a:tcPr/>
                    </a:tc>
                    <a:tc>
                      <a:txBody>
                        <a:bodyPr/>
                        <a:lstStyle/>
                        <a:p>
                          <a:r>
                            <a:rPr lang="en-US" dirty="0"/>
                            <a:t>2.20</a:t>
                          </a:r>
                          <a:endParaRPr lang="en-IN" dirty="0"/>
                        </a:p>
                      </a:txBody>
                      <a:tcPr/>
                    </a:tc>
                    <a:tc>
                      <a:txBody>
                        <a:bodyPr/>
                        <a:lstStyle/>
                        <a:p>
                          <a:r>
                            <a:rPr lang="en-US" dirty="0"/>
                            <a:t>0.</a:t>
                          </a:r>
                          <a:r>
                            <a:rPr lang="en-IN" dirty="0"/>
                            <a:t>62</a:t>
                          </a:r>
                          <a:endParaRPr lang="en-US" dirty="0"/>
                        </a:p>
                      </a:txBody>
                      <a:tcPr/>
                    </a:tc>
                    <a:extLst>
                      <a:ext uri="{0D108BD9-81ED-4DB2-BD59-A6C34878D82A}">
                        <a16:rowId xmlns:a16="http://schemas.microsoft.com/office/drawing/2014/main" val="2548317619"/>
                      </a:ext>
                    </a:extLst>
                  </a:tr>
                </a:tbl>
              </a:graphicData>
            </a:graphic>
          </p:graphicFrame>
        </mc:Choice>
        <mc:Fallback xmlns="">
          <p:graphicFrame>
            <p:nvGraphicFramePr>
              <p:cNvPr id="5" name="Table 4">
                <a:extLst>
                  <a:ext uri="{FF2B5EF4-FFF2-40B4-BE49-F238E27FC236}">
                    <a16:creationId xmlns:a16="http://schemas.microsoft.com/office/drawing/2014/main" id="{EF390344-08F2-FCF8-413A-1E14EDB97D9B}"/>
                  </a:ext>
                </a:extLst>
              </p:cNvPr>
              <p:cNvGraphicFramePr>
                <a:graphicFrameLocks noGrp="1"/>
              </p:cNvGraphicFramePr>
              <p:nvPr>
                <p:extLst>
                  <p:ext uri="{D42A27DB-BD31-4B8C-83A1-F6EECF244321}">
                    <p14:modId xmlns:p14="http://schemas.microsoft.com/office/powerpoint/2010/main" val="715618936"/>
                  </p:ext>
                </p:extLst>
              </p:nvPr>
            </p:nvGraphicFramePr>
            <p:xfrm>
              <a:off x="6439711" y="2517304"/>
              <a:ext cx="4653707" cy="2494278"/>
            </p:xfrm>
            <a:graphic>
              <a:graphicData uri="http://schemas.openxmlformats.org/drawingml/2006/table">
                <a:tbl>
                  <a:tblPr firstRow="1" bandRow="1">
                    <a:tableStyleId>{5C22544A-7EE6-4342-B048-85BDC9FD1C3A}</a:tableStyleId>
                  </a:tblPr>
                  <a:tblGrid>
                    <a:gridCol w="1484681">
                      <a:extLst>
                        <a:ext uri="{9D8B030D-6E8A-4147-A177-3AD203B41FA5}">
                          <a16:colId xmlns:a16="http://schemas.microsoft.com/office/drawing/2014/main" val="949756838"/>
                        </a:ext>
                      </a:extLst>
                    </a:gridCol>
                    <a:gridCol w="999566">
                      <a:extLst>
                        <a:ext uri="{9D8B030D-6E8A-4147-A177-3AD203B41FA5}">
                          <a16:colId xmlns:a16="http://schemas.microsoft.com/office/drawing/2014/main" val="2908492383"/>
                        </a:ext>
                      </a:extLst>
                    </a:gridCol>
                    <a:gridCol w="1084730">
                      <a:extLst>
                        <a:ext uri="{9D8B030D-6E8A-4147-A177-3AD203B41FA5}">
                          <a16:colId xmlns:a16="http://schemas.microsoft.com/office/drawing/2014/main" val="3216680280"/>
                        </a:ext>
                      </a:extLst>
                    </a:gridCol>
                    <a:gridCol w="1084730">
                      <a:extLst>
                        <a:ext uri="{9D8B030D-6E8A-4147-A177-3AD203B41FA5}">
                          <a16:colId xmlns:a16="http://schemas.microsoft.com/office/drawing/2014/main" val="283927200"/>
                        </a:ext>
                      </a:extLst>
                    </a:gridCol>
                  </a:tblGrid>
                  <a:tr h="582653">
                    <a:tc>
                      <a:txBody>
                        <a:bodyPr/>
                        <a:lstStyle/>
                        <a:p>
                          <a:r>
                            <a:rPr lang="en-US" dirty="0"/>
                            <a:t>Observation</a:t>
                          </a:r>
                          <a:endParaRPr lang="en-IN" dirty="0"/>
                        </a:p>
                      </a:txBody>
                      <a:tcPr/>
                    </a:tc>
                    <a:tc>
                      <a:txBody>
                        <a:bodyPr/>
                        <a:lstStyle/>
                        <a:p>
                          <a:endParaRPr lang="en-US"/>
                        </a:p>
                      </a:txBody>
                      <a:tcPr>
                        <a:blipFill>
                          <a:blip r:embed="rId5"/>
                          <a:stretch>
                            <a:fillRect l="-149390" t="-5208" r="-219512" b="-340625"/>
                          </a:stretch>
                        </a:blipFill>
                      </a:tcPr>
                    </a:tc>
                    <a:tc>
                      <a:txBody>
                        <a:bodyPr/>
                        <a:lstStyle/>
                        <a:p>
                          <a:endParaRPr lang="en-US"/>
                        </a:p>
                      </a:txBody>
                      <a:tcPr>
                        <a:blipFill>
                          <a:blip r:embed="rId5"/>
                          <a:stretch>
                            <a:fillRect l="-229775" t="-5208" r="-102247" b="-340625"/>
                          </a:stretch>
                        </a:blipFill>
                      </a:tcPr>
                    </a:tc>
                    <a:tc>
                      <a:txBody>
                        <a:bodyPr/>
                        <a:lstStyle/>
                        <a:p>
                          <a:endParaRPr lang="en-US"/>
                        </a:p>
                      </a:txBody>
                      <a:tcPr>
                        <a:blipFill>
                          <a:blip r:embed="rId5"/>
                          <a:stretch>
                            <a:fillRect l="-329775" t="-5208" r="-2247" b="-340625"/>
                          </a:stretch>
                        </a:blipFill>
                      </a:tcPr>
                    </a:tc>
                    <a:extLst>
                      <a:ext uri="{0D108BD9-81ED-4DB2-BD59-A6C34878D82A}">
                        <a16:rowId xmlns:a16="http://schemas.microsoft.com/office/drawing/2014/main" val="1603757566"/>
                      </a:ext>
                    </a:extLst>
                  </a:tr>
                  <a:tr h="382325">
                    <a:tc>
                      <a:txBody>
                        <a:bodyPr/>
                        <a:lstStyle/>
                        <a:p>
                          <a:r>
                            <a:rPr lang="en-US" dirty="0"/>
                            <a:t>1-bounce 1</a:t>
                          </a:r>
                          <a:endParaRPr lang="en-IN" dirty="0"/>
                        </a:p>
                      </a:txBody>
                      <a:tcPr/>
                    </a:tc>
                    <a:tc>
                      <a:txBody>
                        <a:bodyPr/>
                        <a:lstStyle/>
                        <a:p>
                          <a:r>
                            <a:rPr lang="en-US" dirty="0"/>
                            <a:t>3.25</a:t>
                          </a:r>
                          <a:endParaRPr lang="en-IN" dirty="0"/>
                        </a:p>
                      </a:txBody>
                      <a:tcPr/>
                    </a:tc>
                    <a:tc>
                      <a:txBody>
                        <a:bodyPr/>
                        <a:lstStyle/>
                        <a:p>
                          <a:r>
                            <a:rPr lang="en-US" dirty="0"/>
                            <a:t>2.00</a:t>
                          </a:r>
                          <a:endParaRPr lang="en-IN" dirty="0"/>
                        </a:p>
                      </a:txBody>
                      <a:tcPr/>
                    </a:tc>
                    <a:tc>
                      <a:txBody>
                        <a:bodyPr/>
                        <a:lstStyle/>
                        <a:p>
                          <a:r>
                            <a:rPr lang="en-US" dirty="0"/>
                            <a:t>0</a:t>
                          </a:r>
                          <a:r>
                            <a:rPr lang="en-IN" dirty="0"/>
                            <a:t>.61</a:t>
                          </a:r>
                          <a:endParaRPr lang="en-US" dirty="0"/>
                        </a:p>
                      </a:txBody>
                      <a:tcPr/>
                    </a:tc>
                    <a:extLst>
                      <a:ext uri="{0D108BD9-81ED-4DB2-BD59-A6C34878D82A}">
                        <a16:rowId xmlns:a16="http://schemas.microsoft.com/office/drawing/2014/main" val="2252316602"/>
                      </a:ext>
                    </a:extLst>
                  </a:tr>
                  <a:tr h="382325">
                    <a:tc>
                      <a:txBody>
                        <a:bodyPr/>
                        <a:lstStyle/>
                        <a:p>
                          <a:r>
                            <a:rPr lang="en-US" dirty="0"/>
                            <a:t>1-bounce-2</a:t>
                          </a:r>
                          <a:endParaRPr lang="en-IN" dirty="0"/>
                        </a:p>
                      </a:txBody>
                      <a:tcPr/>
                    </a:tc>
                    <a:tc>
                      <a:txBody>
                        <a:bodyPr/>
                        <a:lstStyle/>
                        <a:p>
                          <a:r>
                            <a:rPr lang="en-US" dirty="0"/>
                            <a:t>2.25</a:t>
                          </a:r>
                          <a:endParaRPr lang="en-IN" dirty="0"/>
                        </a:p>
                      </a:txBody>
                      <a:tcPr/>
                    </a:tc>
                    <a:tc>
                      <a:txBody>
                        <a:bodyPr/>
                        <a:lstStyle/>
                        <a:p>
                          <a:r>
                            <a:rPr lang="en-US" dirty="0"/>
                            <a:t>1.5</a:t>
                          </a:r>
                          <a:endParaRPr lang="en-IN" dirty="0"/>
                        </a:p>
                      </a:txBody>
                      <a:tcPr/>
                    </a:tc>
                    <a:tc>
                      <a:txBody>
                        <a:bodyPr/>
                        <a:lstStyle/>
                        <a:p>
                          <a:r>
                            <a:rPr lang="en-US" dirty="0"/>
                            <a:t>0.66</a:t>
                          </a:r>
                          <a:endParaRPr lang="en-IN" dirty="0"/>
                        </a:p>
                      </a:txBody>
                      <a:tcPr/>
                    </a:tc>
                    <a:extLst>
                      <a:ext uri="{0D108BD9-81ED-4DB2-BD59-A6C34878D82A}">
                        <a16:rowId xmlns:a16="http://schemas.microsoft.com/office/drawing/2014/main" val="2372355668"/>
                      </a:ext>
                    </a:extLst>
                  </a:tr>
                  <a:tr h="382325">
                    <a:tc>
                      <a:txBody>
                        <a:bodyPr/>
                        <a:lstStyle/>
                        <a:p>
                          <a:r>
                            <a:rPr lang="en-US" dirty="0"/>
                            <a:t>2-bounce-1</a:t>
                          </a:r>
                          <a:endParaRPr lang="en-IN" dirty="0"/>
                        </a:p>
                      </a:txBody>
                      <a:tcPr/>
                    </a:tc>
                    <a:tc>
                      <a:txBody>
                        <a:bodyPr/>
                        <a:lstStyle/>
                        <a:p>
                          <a:r>
                            <a:rPr lang="en-US" dirty="0"/>
                            <a:t>2.75</a:t>
                          </a:r>
                          <a:endParaRPr lang="en-IN" dirty="0"/>
                        </a:p>
                      </a:txBody>
                      <a:tcPr/>
                    </a:tc>
                    <a:tc>
                      <a:txBody>
                        <a:bodyPr/>
                        <a:lstStyle/>
                        <a:p>
                          <a:r>
                            <a:rPr lang="en-US" dirty="0"/>
                            <a:t>1.75</a:t>
                          </a:r>
                          <a:endParaRPr lang="en-IN" dirty="0"/>
                        </a:p>
                      </a:txBody>
                      <a:tcPr/>
                    </a:tc>
                    <a:tc>
                      <a:txBody>
                        <a:bodyPr/>
                        <a:lstStyle/>
                        <a:p>
                          <a:r>
                            <a:rPr lang="en-US" dirty="0"/>
                            <a:t>0.63</a:t>
                          </a:r>
                          <a:endParaRPr lang="en-IN" dirty="0"/>
                        </a:p>
                      </a:txBody>
                      <a:tcPr/>
                    </a:tc>
                    <a:extLst>
                      <a:ext uri="{0D108BD9-81ED-4DB2-BD59-A6C34878D82A}">
                        <a16:rowId xmlns:a16="http://schemas.microsoft.com/office/drawing/2014/main" val="4213315710"/>
                      </a:ext>
                    </a:extLst>
                  </a:tr>
                  <a:tr h="382325">
                    <a:tc>
                      <a:txBody>
                        <a:bodyPr/>
                        <a:lstStyle/>
                        <a:p>
                          <a:r>
                            <a:rPr lang="en-US" sz="1800" kern="1200" dirty="0">
                              <a:solidFill>
                                <a:schemeClr val="dk1"/>
                              </a:solidFill>
                              <a:latin typeface="+mn-lt"/>
                              <a:ea typeface="+mn-ea"/>
                              <a:cs typeface="+mn-cs"/>
                            </a:rPr>
                            <a:t>2-bounce-2</a:t>
                          </a:r>
                          <a:endParaRPr lang="en-IN" sz="1800" kern="1200" dirty="0">
                            <a:solidFill>
                              <a:schemeClr val="dk1"/>
                            </a:solidFill>
                            <a:latin typeface="+mn-lt"/>
                            <a:ea typeface="+mn-ea"/>
                            <a:cs typeface="+mn-cs"/>
                          </a:endParaRPr>
                        </a:p>
                      </a:txBody>
                      <a:tcPr/>
                    </a:tc>
                    <a:tc>
                      <a:txBody>
                        <a:bodyPr/>
                        <a:lstStyle/>
                        <a:p>
                          <a:r>
                            <a:rPr lang="en-US" dirty="0"/>
                            <a:t>1.50</a:t>
                          </a:r>
                        </a:p>
                      </a:txBody>
                      <a:tcPr/>
                    </a:tc>
                    <a:tc>
                      <a:txBody>
                        <a:bodyPr/>
                        <a:lstStyle/>
                        <a:p>
                          <a:r>
                            <a:rPr lang="en-US" dirty="0"/>
                            <a:t>2.50</a:t>
                          </a:r>
                          <a:endParaRPr lang="en-IN" dirty="0"/>
                        </a:p>
                      </a:txBody>
                      <a:tcPr/>
                    </a:tc>
                    <a:tc>
                      <a:txBody>
                        <a:bodyPr/>
                        <a:lstStyle/>
                        <a:p>
                          <a:r>
                            <a:rPr lang="en-US" dirty="0"/>
                            <a:t>0.60</a:t>
                          </a:r>
                          <a:endParaRPr lang="en-IN" dirty="0"/>
                        </a:p>
                      </a:txBody>
                      <a:tcPr/>
                    </a:tc>
                    <a:extLst>
                      <a:ext uri="{0D108BD9-81ED-4DB2-BD59-A6C34878D82A}">
                        <a16:rowId xmlns:a16="http://schemas.microsoft.com/office/drawing/2014/main" val="2598868666"/>
                      </a:ext>
                    </a:extLst>
                  </a:tr>
                  <a:tr h="382325">
                    <a:tc>
                      <a:txBody>
                        <a:bodyPr/>
                        <a:lstStyle/>
                        <a:p>
                          <a:r>
                            <a:rPr lang="en-US" dirty="0"/>
                            <a:t>3-bounce-1</a:t>
                          </a:r>
                          <a:endParaRPr lang="en-IN" dirty="0"/>
                        </a:p>
                      </a:txBody>
                      <a:tcPr/>
                    </a:tc>
                    <a:tc>
                      <a:txBody>
                        <a:bodyPr/>
                        <a:lstStyle/>
                        <a:p>
                          <a:r>
                            <a:rPr lang="en-US" dirty="0"/>
                            <a:t>3.5</a:t>
                          </a:r>
                          <a:endParaRPr lang="en-IN" dirty="0"/>
                        </a:p>
                      </a:txBody>
                      <a:tcPr/>
                    </a:tc>
                    <a:tc>
                      <a:txBody>
                        <a:bodyPr/>
                        <a:lstStyle/>
                        <a:p>
                          <a:r>
                            <a:rPr lang="en-US" dirty="0"/>
                            <a:t>2.20</a:t>
                          </a:r>
                          <a:endParaRPr lang="en-IN" dirty="0"/>
                        </a:p>
                      </a:txBody>
                      <a:tcPr/>
                    </a:tc>
                    <a:tc>
                      <a:txBody>
                        <a:bodyPr/>
                        <a:lstStyle/>
                        <a:p>
                          <a:r>
                            <a:rPr lang="en-US" dirty="0"/>
                            <a:t>0.</a:t>
                          </a:r>
                          <a:r>
                            <a:rPr lang="en-IN" dirty="0"/>
                            <a:t>62</a:t>
                          </a:r>
                          <a:endParaRPr lang="en-US" dirty="0"/>
                        </a:p>
                      </a:txBody>
                      <a:tcPr/>
                    </a:tc>
                    <a:extLst>
                      <a:ext uri="{0D108BD9-81ED-4DB2-BD59-A6C34878D82A}">
                        <a16:rowId xmlns:a16="http://schemas.microsoft.com/office/drawing/2014/main" val="2548317619"/>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D8E18B-7622-2365-F5A1-7ABD151021D3}"/>
                  </a:ext>
                </a:extLst>
              </p:cNvPr>
              <p:cNvSpPr txBox="1"/>
              <p:nvPr/>
            </p:nvSpPr>
            <p:spPr>
              <a:xfrm>
                <a:off x="6302188" y="5320503"/>
                <a:ext cx="6096000" cy="945900"/>
              </a:xfrm>
              <a:prstGeom prst="rect">
                <a:avLst/>
              </a:prstGeom>
              <a:noFill/>
            </p:spPr>
            <p:txBody>
              <a:bodyPr wrap="square">
                <a:spAutoFit/>
              </a:bodyPr>
              <a:lstStyle/>
              <a:p>
                <a:r>
                  <a:rPr lang="en-IN" dirty="0">
                    <a:latin typeface="Argentum Sans Light" panose="00000400000000000000" pitchFamily="2" charset="0"/>
                  </a:rPr>
                  <a:t>Average value of e:</a:t>
                </a:r>
              </a:p>
              <a:p>
                <a:pPr/>
                <a14:m>
                  <m:oMathPara xmlns:m="http://schemas.openxmlformats.org/officeDocument/2006/math">
                    <m:oMathParaPr>
                      <m:jc m:val="centerGroup"/>
                    </m:oMathParaPr>
                    <m:oMath xmlns:m="http://schemas.openxmlformats.org/officeDocument/2006/math">
                      <m:sSub>
                        <m:sSubPr>
                          <m:ctrlPr>
                            <a:rPr lang="en-IN"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𝑠𝑝𝑜𝑛𝑔𝑒</m:t>
                          </m:r>
                        </m:sub>
                      </m:sSub>
                      <m:r>
                        <a:rPr lang="en-US" i="1">
                          <a:latin typeface="Cambria Math" panose="02040503050406030204" pitchFamily="18" charset="0"/>
                        </a:rPr>
                        <m:t>=0.62</m:t>
                      </m:r>
                    </m:oMath>
                  </m:oMathPara>
                </a14:m>
                <a:endParaRPr lang="en-IN" dirty="0">
                  <a:latin typeface="Argentum Sans Light" panose="00000400000000000000" pitchFamily="2" charset="0"/>
                </a:endParaRPr>
              </a:p>
              <a:p>
                <a:endParaRPr lang="en-IN" dirty="0">
                  <a:latin typeface="Argentum Sans Light" panose="00000400000000000000" pitchFamily="2" charset="0"/>
                </a:endParaRPr>
              </a:p>
            </p:txBody>
          </p:sp>
        </mc:Choice>
        <mc:Fallback xmlns="">
          <p:sp>
            <p:nvSpPr>
              <p:cNvPr id="10" name="TextBox 9">
                <a:extLst>
                  <a:ext uri="{FF2B5EF4-FFF2-40B4-BE49-F238E27FC236}">
                    <a16:creationId xmlns:a16="http://schemas.microsoft.com/office/drawing/2014/main" id="{D0D8E18B-7622-2365-F5A1-7ABD151021D3}"/>
                  </a:ext>
                </a:extLst>
              </p:cNvPr>
              <p:cNvSpPr txBox="1">
                <a:spLocks noRot="1" noChangeAspect="1" noMove="1" noResize="1" noEditPoints="1" noAdjustHandles="1" noChangeArrowheads="1" noChangeShapeType="1" noTextEdit="1"/>
              </p:cNvSpPr>
              <p:nvPr/>
            </p:nvSpPr>
            <p:spPr>
              <a:xfrm>
                <a:off x="6302188" y="5320503"/>
                <a:ext cx="6096000" cy="945900"/>
              </a:xfrm>
              <a:prstGeom prst="rect">
                <a:avLst/>
              </a:prstGeom>
              <a:blipFill>
                <a:blip r:embed="rId6"/>
                <a:stretch>
                  <a:fillRect l="-900" t="-3871"/>
                </a:stretch>
              </a:blipFill>
            </p:spPr>
            <p:txBody>
              <a:bodyPr/>
              <a:lstStyle/>
              <a:p>
                <a:r>
                  <a:rPr lang="en-IN">
                    <a:noFill/>
                  </a:rPr>
                  <a:t> </a:t>
                </a:r>
              </a:p>
            </p:txBody>
          </p:sp>
        </mc:Fallback>
      </mc:AlternateContent>
    </p:spTree>
    <p:extLst>
      <p:ext uri="{BB962C8B-B14F-4D97-AF65-F5344CB8AC3E}">
        <p14:creationId xmlns:p14="http://schemas.microsoft.com/office/powerpoint/2010/main" val="3419312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257AF2EC-E047-3D17-263D-5070A0DC64D7}"/>
                  </a:ext>
                </a:extLst>
              </p:cNvPr>
              <p:cNvGraphicFramePr>
                <a:graphicFrameLocks noGrp="1"/>
              </p:cNvGraphicFramePr>
              <p:nvPr>
                <p:extLst>
                  <p:ext uri="{D42A27DB-BD31-4B8C-83A1-F6EECF244321}">
                    <p14:modId xmlns:p14="http://schemas.microsoft.com/office/powerpoint/2010/main" val="3181047375"/>
                  </p:ext>
                </p:extLst>
              </p:nvPr>
            </p:nvGraphicFramePr>
            <p:xfrm>
              <a:off x="446185" y="2365395"/>
              <a:ext cx="6093955" cy="2103120"/>
            </p:xfrm>
            <a:graphic>
              <a:graphicData uri="http://schemas.openxmlformats.org/drawingml/2006/table">
                <a:tbl>
                  <a:tblPr firstRow="1" bandRow="1">
                    <a:tableStyleId>{5C22544A-7EE6-4342-B048-85BDC9FD1C3A}</a:tableStyleId>
                  </a:tblPr>
                  <a:tblGrid>
                    <a:gridCol w="738691">
                      <a:extLst>
                        <a:ext uri="{9D8B030D-6E8A-4147-A177-3AD203B41FA5}">
                          <a16:colId xmlns:a16="http://schemas.microsoft.com/office/drawing/2014/main" val="3676418392"/>
                        </a:ext>
                      </a:extLst>
                    </a:gridCol>
                    <a:gridCol w="892544">
                      <a:extLst>
                        <a:ext uri="{9D8B030D-6E8A-4147-A177-3AD203B41FA5}">
                          <a16:colId xmlns:a16="http://schemas.microsoft.com/office/drawing/2014/main" val="2533582089"/>
                        </a:ext>
                      </a:extLst>
                    </a:gridCol>
                    <a:gridCol w="892544">
                      <a:extLst>
                        <a:ext uri="{9D8B030D-6E8A-4147-A177-3AD203B41FA5}">
                          <a16:colId xmlns:a16="http://schemas.microsoft.com/office/drawing/2014/main" val="3860873759"/>
                        </a:ext>
                      </a:extLst>
                    </a:gridCol>
                    <a:gridCol w="892544">
                      <a:extLst>
                        <a:ext uri="{9D8B030D-6E8A-4147-A177-3AD203B41FA5}">
                          <a16:colId xmlns:a16="http://schemas.microsoft.com/office/drawing/2014/main" val="222954378"/>
                        </a:ext>
                      </a:extLst>
                    </a:gridCol>
                    <a:gridCol w="892544">
                      <a:extLst>
                        <a:ext uri="{9D8B030D-6E8A-4147-A177-3AD203B41FA5}">
                          <a16:colId xmlns:a16="http://schemas.microsoft.com/office/drawing/2014/main" val="1096095002"/>
                        </a:ext>
                      </a:extLst>
                    </a:gridCol>
                    <a:gridCol w="892544">
                      <a:extLst>
                        <a:ext uri="{9D8B030D-6E8A-4147-A177-3AD203B41FA5}">
                          <a16:colId xmlns:a16="http://schemas.microsoft.com/office/drawing/2014/main" val="1824929542"/>
                        </a:ext>
                      </a:extLst>
                    </a:gridCol>
                    <a:gridCol w="892544">
                      <a:extLst>
                        <a:ext uri="{9D8B030D-6E8A-4147-A177-3AD203B41FA5}">
                          <a16:colId xmlns:a16="http://schemas.microsoft.com/office/drawing/2014/main" val="1708294353"/>
                        </a:ext>
                      </a:extLst>
                    </a:gridCol>
                  </a:tblGrid>
                  <a:tr h="265333">
                    <a:tc gridSpan="7">
                      <a:txBody>
                        <a:bodyPr/>
                        <a:lstStyle/>
                        <a:p>
                          <a:r>
                            <a:rPr lang="en-US" sz="1400" dirty="0"/>
                            <a:t>Tennis Ball</a:t>
                          </a:r>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extLst>
                      <a:ext uri="{0D108BD9-81ED-4DB2-BD59-A6C34878D82A}">
                        <a16:rowId xmlns:a16="http://schemas.microsoft.com/office/drawing/2014/main" val="3520060390"/>
                      </a:ext>
                    </a:extLst>
                  </a:tr>
                  <a:tr h="451067">
                    <a:tc>
                      <a:txBody>
                        <a:bodyPr/>
                        <a:lstStyle/>
                        <a:p>
                          <a:r>
                            <a:rPr lang="en-US" sz="1400" dirty="0"/>
                            <a:t>#Bounces</a:t>
                          </a:r>
                          <a:endParaRPr lang="en-IN" sz="14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i="1" dirty="0" smtClean="0">
                                        <a:latin typeface="Cambria Math" panose="02040503050406030204" pitchFamily="18" charset="0"/>
                                      </a:rPr>
                                    </m:ctrlPr>
                                  </m:sSubPr>
                                  <m:e>
                                    <m:r>
                                      <a:rPr lang="en-US" sz="1400" b="0" i="1" dirty="0" smtClean="0">
                                        <a:latin typeface="Cambria Math" panose="02040503050406030204" pitchFamily="18" charset="0"/>
                                      </a:rPr>
                                      <m:t>𝑣</m:t>
                                    </m:r>
                                  </m:e>
                                  <m:sub>
                                    <m:r>
                                      <a:rPr lang="en-US" sz="1400" b="0" i="1" dirty="0" smtClean="0">
                                        <a:latin typeface="Cambria Math" panose="02040503050406030204" pitchFamily="18" charset="0"/>
                                      </a:rPr>
                                      <m:t>𝑚𝑒𝑎𝑠𝑢𝑟𝑒𝑑</m:t>
                                    </m:r>
                                  </m:sub>
                                </m:sSub>
                              </m:oMath>
                            </m:oMathPara>
                          </a14:m>
                          <a:endParaRPr lang="en-IN" sz="14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i="1" dirty="0" smtClean="0">
                                        <a:latin typeface="Cambria Math" panose="02040503050406030204" pitchFamily="18" charset="0"/>
                                      </a:rPr>
                                    </m:ctrlPr>
                                  </m:sSubPr>
                                  <m:e>
                                    <m:r>
                                      <a:rPr lang="en-US" sz="1400" b="0" i="1" dirty="0" smtClean="0">
                                        <a:latin typeface="Cambria Math" panose="02040503050406030204" pitchFamily="18" charset="0"/>
                                      </a:rPr>
                                      <m:t>𝑣</m:t>
                                    </m:r>
                                  </m:e>
                                  <m:sub>
                                    <m:r>
                                      <a:rPr lang="en-US" sz="1400" b="0" i="1" dirty="0" smtClean="0">
                                        <a:latin typeface="Cambria Math" panose="02040503050406030204" pitchFamily="18" charset="0"/>
                                      </a:rPr>
                                      <m:t>𝑡h𝑒𝑜𝑟𝑒𝑡𝑖𝑐𝑎𝑙</m:t>
                                    </m:r>
                                  </m:sub>
                                </m:sSub>
                              </m:oMath>
                            </m:oMathPara>
                          </a14:m>
                          <a:endParaRPr lang="en-IN" sz="1400" dirty="0"/>
                        </a:p>
                      </a:txBody>
                      <a:tcPr/>
                    </a:tc>
                    <a:tc>
                      <a:txBody>
                        <a:bodyPr/>
                        <a:lstStyle/>
                        <a:p>
                          <a:r>
                            <a:rPr lang="en-US" sz="1400" dirty="0"/>
                            <a:t>Error in u</a:t>
                          </a:r>
                          <a:endParaRPr lang="en-IN" sz="14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i="1" dirty="0" smtClean="0">
                                        <a:latin typeface="Cambria Math" panose="02040503050406030204" pitchFamily="18" charset="0"/>
                                      </a:rPr>
                                    </m:ctrlPr>
                                  </m:sSubPr>
                                  <m:e>
                                    <m:r>
                                      <a:rPr lang="en-US" sz="1400" b="0" i="1" dirty="0" smtClean="0">
                                        <a:latin typeface="Cambria Math" panose="02040503050406030204" pitchFamily="18" charset="0"/>
                                      </a:rPr>
                                      <m:t>𝑎</m:t>
                                    </m:r>
                                  </m:e>
                                  <m:sub>
                                    <m:r>
                                      <a:rPr lang="en-US" sz="1400" b="0" i="1" dirty="0" smtClean="0">
                                        <a:latin typeface="Cambria Math" panose="02040503050406030204" pitchFamily="18" charset="0"/>
                                      </a:rPr>
                                      <m:t>𝑚𝑒𝑎𝑠𝑢𝑟𝑒𝑑</m:t>
                                    </m:r>
                                  </m:sub>
                                </m:sSub>
                              </m:oMath>
                            </m:oMathPara>
                          </a14:m>
                          <a:endParaRPr lang="en-IN" sz="14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i="1" dirty="0" smtClean="0">
                                        <a:latin typeface="Cambria Math" panose="02040503050406030204" pitchFamily="18" charset="0"/>
                                      </a:rPr>
                                    </m:ctrlPr>
                                  </m:sSubPr>
                                  <m:e>
                                    <m:r>
                                      <a:rPr lang="en-US" sz="1400" b="0" i="1" dirty="0" smtClean="0">
                                        <a:latin typeface="Cambria Math" panose="02040503050406030204" pitchFamily="18" charset="0"/>
                                      </a:rPr>
                                      <m:t>𝑎</m:t>
                                    </m:r>
                                  </m:e>
                                  <m:sub>
                                    <m:r>
                                      <a:rPr lang="en-US" sz="1400" b="0" i="1" dirty="0" smtClean="0">
                                        <a:latin typeface="Cambria Math" panose="02040503050406030204" pitchFamily="18" charset="0"/>
                                      </a:rPr>
                                      <m:t>𝑡h𝑒𝑜𝑟𝑒𝑡𝑖𝑐𝑎𝑙</m:t>
                                    </m:r>
                                  </m:sub>
                                </m:sSub>
                              </m:oMath>
                            </m:oMathPara>
                          </a14:m>
                          <a:endParaRPr lang="en-IN" sz="1400" dirty="0"/>
                        </a:p>
                      </a:txBody>
                      <a:tcPr/>
                    </a:tc>
                    <a:tc>
                      <a:txBody>
                        <a:bodyPr/>
                        <a:lstStyle/>
                        <a:p>
                          <a:r>
                            <a:rPr lang="en-US" sz="1400" dirty="0"/>
                            <a:t>Error in a</a:t>
                          </a:r>
                          <a:endParaRPr lang="en-IN" sz="1400" dirty="0"/>
                        </a:p>
                      </a:txBody>
                      <a:tcPr/>
                    </a:tc>
                    <a:extLst>
                      <a:ext uri="{0D108BD9-81ED-4DB2-BD59-A6C34878D82A}">
                        <a16:rowId xmlns:a16="http://schemas.microsoft.com/office/drawing/2014/main" val="1184997274"/>
                      </a:ext>
                    </a:extLst>
                  </a:tr>
                  <a:tr h="557200">
                    <a:tc>
                      <a:txBody>
                        <a:bodyPr/>
                        <a:lstStyle/>
                        <a:p>
                          <a:r>
                            <a:rPr lang="en-US" dirty="0"/>
                            <a:t>1</a:t>
                          </a:r>
                          <a:endParaRPr lang="en-IN" dirty="0"/>
                        </a:p>
                      </a:txBody>
                      <a:tcPr/>
                    </a:tc>
                    <a:tc>
                      <a:txBody>
                        <a:bodyPr/>
                        <a:lstStyle/>
                        <a:p>
                          <a:r>
                            <a:rPr lang="en-US" dirty="0"/>
                            <a:t>3.25</a:t>
                          </a:r>
                          <a:endParaRPr lang="en-IN" dirty="0"/>
                        </a:p>
                      </a:txBody>
                      <a:tcPr/>
                    </a:tc>
                    <a:tc>
                      <a:txBody>
                        <a:bodyPr/>
                        <a:lstStyle/>
                        <a:p>
                          <a:r>
                            <a:rPr lang="en-US" dirty="0"/>
                            <a:t>3.41m/s</a:t>
                          </a:r>
                          <a:endParaRPr lang="en-IN" dirty="0"/>
                        </a:p>
                      </a:txBody>
                      <a:tcPr/>
                    </a:tc>
                    <a:tc>
                      <a:txBody>
                        <a:bodyPr/>
                        <a:lstStyle/>
                        <a:p>
                          <a:r>
                            <a:rPr lang="en-US" dirty="0"/>
                            <a:t>4.69%</a:t>
                          </a:r>
                          <a:endParaRPr lang="en-IN" dirty="0"/>
                        </a:p>
                      </a:txBody>
                      <a:tcPr/>
                    </a:tc>
                    <a:tc>
                      <a:txBody>
                        <a:bodyPr/>
                        <a:lstStyle/>
                        <a:p>
                          <a:r>
                            <a:rPr lang="en-US" dirty="0"/>
                            <a:t>9.38m/s/s</a:t>
                          </a:r>
                          <a:endParaRPr lang="en-IN" dirty="0"/>
                        </a:p>
                      </a:txBody>
                      <a:tcPr/>
                    </a:tc>
                    <a:tc>
                      <a:txBody>
                        <a:bodyPr/>
                        <a:lstStyle/>
                        <a:p>
                          <a:r>
                            <a:rPr lang="en-US" dirty="0"/>
                            <a:t>9.81m/s/s</a:t>
                          </a:r>
                          <a:endParaRPr lang="en-IN" dirty="0"/>
                        </a:p>
                      </a:txBody>
                      <a:tcPr/>
                    </a:tc>
                    <a:tc>
                      <a:txBody>
                        <a:bodyPr/>
                        <a:lstStyle/>
                        <a:p>
                          <a:r>
                            <a:rPr lang="en-US" dirty="0"/>
                            <a:t>4.38%</a:t>
                          </a:r>
                          <a:endParaRPr lang="en-IN" dirty="0"/>
                        </a:p>
                      </a:txBody>
                      <a:tcPr/>
                    </a:tc>
                    <a:extLst>
                      <a:ext uri="{0D108BD9-81ED-4DB2-BD59-A6C34878D82A}">
                        <a16:rowId xmlns:a16="http://schemas.microsoft.com/office/drawing/2014/main" val="3884952979"/>
                      </a:ext>
                    </a:extLst>
                  </a:tr>
                  <a:tr h="557200">
                    <a:tc>
                      <a:txBody>
                        <a:bodyPr/>
                        <a:lstStyle/>
                        <a:p>
                          <a:r>
                            <a:rPr lang="en-US" dirty="0"/>
                            <a:t>2</a:t>
                          </a:r>
                          <a:endParaRPr lang="en-IN" dirty="0"/>
                        </a:p>
                      </a:txBody>
                      <a:tcPr/>
                    </a:tc>
                    <a:tc>
                      <a:txBody>
                        <a:bodyPr/>
                        <a:lstStyle/>
                        <a:p>
                          <a:r>
                            <a:rPr lang="en-US" dirty="0"/>
                            <a:t>2.50</a:t>
                          </a:r>
                          <a:endParaRPr lang="en-IN" dirty="0"/>
                        </a:p>
                      </a:txBody>
                      <a:tcPr/>
                    </a:tc>
                    <a:tc>
                      <a:txBody>
                        <a:bodyPr/>
                        <a:lstStyle/>
                        <a:p>
                          <a:r>
                            <a:rPr lang="en-US" dirty="0"/>
                            <a:t>2.76m/s</a:t>
                          </a:r>
                          <a:endParaRPr lang="en-IN" dirty="0"/>
                        </a:p>
                      </a:txBody>
                      <a:tcPr/>
                    </a:tc>
                    <a:tc>
                      <a:txBody>
                        <a:bodyPr/>
                        <a:lstStyle/>
                        <a:p>
                          <a:r>
                            <a:rPr lang="en-US" dirty="0"/>
                            <a:t>9.4%</a:t>
                          </a:r>
                          <a:endParaRPr lang="en-IN" dirty="0"/>
                        </a:p>
                      </a:txBody>
                      <a:tcPr/>
                    </a:tc>
                    <a:tc>
                      <a:txBody>
                        <a:bodyPr/>
                        <a:lstStyle/>
                        <a:p>
                          <a:r>
                            <a:rPr lang="en-US" dirty="0"/>
                            <a:t>9.40m/s/s</a:t>
                          </a:r>
                          <a:endParaRPr lang="en-IN" dirty="0"/>
                        </a:p>
                      </a:txBody>
                      <a:tcPr/>
                    </a:tc>
                    <a:tc>
                      <a:txBody>
                        <a:bodyPr/>
                        <a:lstStyle/>
                        <a:p>
                          <a:r>
                            <a:rPr lang="en-US" dirty="0"/>
                            <a:t>9.81m/s/s</a:t>
                          </a:r>
                          <a:endParaRPr lang="en-IN" dirty="0"/>
                        </a:p>
                      </a:txBody>
                      <a:tcPr/>
                    </a:tc>
                    <a:tc>
                      <a:txBody>
                        <a:bodyPr/>
                        <a:lstStyle/>
                        <a:p>
                          <a:r>
                            <a:rPr lang="en-US" dirty="0"/>
                            <a:t>4.17%</a:t>
                          </a:r>
                          <a:endParaRPr lang="en-IN" dirty="0"/>
                        </a:p>
                      </a:txBody>
                      <a:tcPr/>
                    </a:tc>
                    <a:extLst>
                      <a:ext uri="{0D108BD9-81ED-4DB2-BD59-A6C34878D82A}">
                        <a16:rowId xmlns:a16="http://schemas.microsoft.com/office/drawing/2014/main" val="3918158633"/>
                      </a:ext>
                    </a:extLst>
                  </a:tr>
                </a:tbl>
              </a:graphicData>
            </a:graphic>
          </p:graphicFrame>
        </mc:Choice>
        <mc:Fallback xmlns="">
          <p:graphicFrame>
            <p:nvGraphicFramePr>
              <p:cNvPr id="3" name="Table 3">
                <a:extLst>
                  <a:ext uri="{FF2B5EF4-FFF2-40B4-BE49-F238E27FC236}">
                    <a16:creationId xmlns:a16="http://schemas.microsoft.com/office/drawing/2014/main" id="{257AF2EC-E047-3D17-263D-5070A0DC64D7}"/>
                  </a:ext>
                </a:extLst>
              </p:cNvPr>
              <p:cNvGraphicFramePr>
                <a:graphicFrameLocks noGrp="1"/>
              </p:cNvGraphicFramePr>
              <p:nvPr>
                <p:extLst>
                  <p:ext uri="{D42A27DB-BD31-4B8C-83A1-F6EECF244321}">
                    <p14:modId xmlns:p14="http://schemas.microsoft.com/office/powerpoint/2010/main" val="3181047375"/>
                  </p:ext>
                </p:extLst>
              </p:nvPr>
            </p:nvGraphicFramePr>
            <p:xfrm>
              <a:off x="446185" y="2365395"/>
              <a:ext cx="6093955" cy="2103120"/>
            </p:xfrm>
            <a:graphic>
              <a:graphicData uri="http://schemas.openxmlformats.org/drawingml/2006/table">
                <a:tbl>
                  <a:tblPr firstRow="1" bandRow="1">
                    <a:tableStyleId>{5C22544A-7EE6-4342-B048-85BDC9FD1C3A}</a:tableStyleId>
                  </a:tblPr>
                  <a:tblGrid>
                    <a:gridCol w="738691">
                      <a:extLst>
                        <a:ext uri="{9D8B030D-6E8A-4147-A177-3AD203B41FA5}">
                          <a16:colId xmlns:a16="http://schemas.microsoft.com/office/drawing/2014/main" val="3676418392"/>
                        </a:ext>
                      </a:extLst>
                    </a:gridCol>
                    <a:gridCol w="892544">
                      <a:extLst>
                        <a:ext uri="{9D8B030D-6E8A-4147-A177-3AD203B41FA5}">
                          <a16:colId xmlns:a16="http://schemas.microsoft.com/office/drawing/2014/main" val="2533582089"/>
                        </a:ext>
                      </a:extLst>
                    </a:gridCol>
                    <a:gridCol w="892544">
                      <a:extLst>
                        <a:ext uri="{9D8B030D-6E8A-4147-A177-3AD203B41FA5}">
                          <a16:colId xmlns:a16="http://schemas.microsoft.com/office/drawing/2014/main" val="3860873759"/>
                        </a:ext>
                      </a:extLst>
                    </a:gridCol>
                    <a:gridCol w="892544">
                      <a:extLst>
                        <a:ext uri="{9D8B030D-6E8A-4147-A177-3AD203B41FA5}">
                          <a16:colId xmlns:a16="http://schemas.microsoft.com/office/drawing/2014/main" val="222954378"/>
                        </a:ext>
                      </a:extLst>
                    </a:gridCol>
                    <a:gridCol w="892544">
                      <a:extLst>
                        <a:ext uri="{9D8B030D-6E8A-4147-A177-3AD203B41FA5}">
                          <a16:colId xmlns:a16="http://schemas.microsoft.com/office/drawing/2014/main" val="1096095002"/>
                        </a:ext>
                      </a:extLst>
                    </a:gridCol>
                    <a:gridCol w="892544">
                      <a:extLst>
                        <a:ext uri="{9D8B030D-6E8A-4147-A177-3AD203B41FA5}">
                          <a16:colId xmlns:a16="http://schemas.microsoft.com/office/drawing/2014/main" val="1824929542"/>
                        </a:ext>
                      </a:extLst>
                    </a:gridCol>
                    <a:gridCol w="892544">
                      <a:extLst>
                        <a:ext uri="{9D8B030D-6E8A-4147-A177-3AD203B41FA5}">
                          <a16:colId xmlns:a16="http://schemas.microsoft.com/office/drawing/2014/main" val="1708294353"/>
                        </a:ext>
                      </a:extLst>
                    </a:gridCol>
                  </a:tblGrid>
                  <a:tr h="304800">
                    <a:tc gridSpan="7">
                      <a:txBody>
                        <a:bodyPr/>
                        <a:lstStyle/>
                        <a:p>
                          <a:r>
                            <a:rPr lang="en-US" sz="1400" dirty="0"/>
                            <a:t>Tennis Ball</a:t>
                          </a:r>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extLst>
                      <a:ext uri="{0D108BD9-81ED-4DB2-BD59-A6C34878D82A}">
                        <a16:rowId xmlns:a16="http://schemas.microsoft.com/office/drawing/2014/main" val="3520060390"/>
                      </a:ext>
                    </a:extLst>
                  </a:tr>
                  <a:tr h="518160">
                    <a:tc>
                      <a:txBody>
                        <a:bodyPr/>
                        <a:lstStyle/>
                        <a:p>
                          <a:r>
                            <a:rPr lang="en-US" sz="1400" dirty="0"/>
                            <a:t>#Bounces</a:t>
                          </a:r>
                          <a:endParaRPr lang="en-IN" sz="1400" dirty="0"/>
                        </a:p>
                      </a:txBody>
                      <a:tcPr/>
                    </a:tc>
                    <a:tc>
                      <a:txBody>
                        <a:bodyPr/>
                        <a:lstStyle/>
                        <a:p>
                          <a:endParaRPr lang="en-US"/>
                        </a:p>
                      </a:txBody>
                      <a:tcPr>
                        <a:blipFill>
                          <a:blip r:embed="rId3"/>
                          <a:stretch>
                            <a:fillRect l="-82993" t="-61176" r="-501361" b="-265882"/>
                          </a:stretch>
                        </a:blipFill>
                      </a:tcPr>
                    </a:tc>
                    <a:tc>
                      <a:txBody>
                        <a:bodyPr/>
                        <a:lstStyle/>
                        <a:p>
                          <a:endParaRPr lang="en-US"/>
                        </a:p>
                      </a:txBody>
                      <a:tcPr>
                        <a:blipFill>
                          <a:blip r:embed="rId3"/>
                          <a:stretch>
                            <a:fillRect l="-184247" t="-61176" r="-404795" b="-265882"/>
                          </a:stretch>
                        </a:blipFill>
                      </a:tcPr>
                    </a:tc>
                    <a:tc>
                      <a:txBody>
                        <a:bodyPr/>
                        <a:lstStyle/>
                        <a:p>
                          <a:r>
                            <a:rPr lang="en-US" sz="1400" dirty="0"/>
                            <a:t>Error in u</a:t>
                          </a:r>
                          <a:endParaRPr lang="en-IN" sz="1400" dirty="0"/>
                        </a:p>
                      </a:txBody>
                      <a:tcPr/>
                    </a:tc>
                    <a:tc>
                      <a:txBody>
                        <a:bodyPr/>
                        <a:lstStyle/>
                        <a:p>
                          <a:endParaRPr lang="en-US"/>
                        </a:p>
                      </a:txBody>
                      <a:tcPr>
                        <a:blipFill>
                          <a:blip r:embed="rId3"/>
                          <a:stretch>
                            <a:fillRect l="-384932" t="-61176" r="-204110" b="-265882"/>
                          </a:stretch>
                        </a:blipFill>
                      </a:tcPr>
                    </a:tc>
                    <a:tc>
                      <a:txBody>
                        <a:bodyPr/>
                        <a:lstStyle/>
                        <a:p>
                          <a:endParaRPr lang="en-US"/>
                        </a:p>
                      </a:txBody>
                      <a:tcPr>
                        <a:blipFill>
                          <a:blip r:embed="rId3"/>
                          <a:stretch>
                            <a:fillRect l="-481633" t="-61176" r="-102721" b="-265882"/>
                          </a:stretch>
                        </a:blipFill>
                      </a:tcPr>
                    </a:tc>
                    <a:tc>
                      <a:txBody>
                        <a:bodyPr/>
                        <a:lstStyle/>
                        <a:p>
                          <a:r>
                            <a:rPr lang="en-US" sz="1400" dirty="0"/>
                            <a:t>Error in a</a:t>
                          </a:r>
                          <a:endParaRPr lang="en-IN" sz="1400" dirty="0"/>
                        </a:p>
                      </a:txBody>
                      <a:tcPr/>
                    </a:tc>
                    <a:extLst>
                      <a:ext uri="{0D108BD9-81ED-4DB2-BD59-A6C34878D82A}">
                        <a16:rowId xmlns:a16="http://schemas.microsoft.com/office/drawing/2014/main" val="1184997274"/>
                      </a:ext>
                    </a:extLst>
                  </a:tr>
                  <a:tr h="640080">
                    <a:tc>
                      <a:txBody>
                        <a:bodyPr/>
                        <a:lstStyle/>
                        <a:p>
                          <a:r>
                            <a:rPr lang="en-US" dirty="0"/>
                            <a:t>1</a:t>
                          </a:r>
                          <a:endParaRPr lang="en-IN" dirty="0"/>
                        </a:p>
                      </a:txBody>
                      <a:tcPr/>
                    </a:tc>
                    <a:tc>
                      <a:txBody>
                        <a:bodyPr/>
                        <a:lstStyle/>
                        <a:p>
                          <a:r>
                            <a:rPr lang="en-US" dirty="0"/>
                            <a:t>3.25</a:t>
                          </a:r>
                          <a:endParaRPr lang="en-IN" dirty="0"/>
                        </a:p>
                      </a:txBody>
                      <a:tcPr/>
                    </a:tc>
                    <a:tc>
                      <a:txBody>
                        <a:bodyPr/>
                        <a:lstStyle/>
                        <a:p>
                          <a:r>
                            <a:rPr lang="en-US" dirty="0"/>
                            <a:t>3.41m/s</a:t>
                          </a:r>
                          <a:endParaRPr lang="en-IN" dirty="0"/>
                        </a:p>
                      </a:txBody>
                      <a:tcPr/>
                    </a:tc>
                    <a:tc>
                      <a:txBody>
                        <a:bodyPr/>
                        <a:lstStyle/>
                        <a:p>
                          <a:r>
                            <a:rPr lang="en-US" dirty="0"/>
                            <a:t>4.69%</a:t>
                          </a:r>
                          <a:endParaRPr lang="en-IN" dirty="0"/>
                        </a:p>
                      </a:txBody>
                      <a:tcPr/>
                    </a:tc>
                    <a:tc>
                      <a:txBody>
                        <a:bodyPr/>
                        <a:lstStyle/>
                        <a:p>
                          <a:r>
                            <a:rPr lang="en-US" dirty="0"/>
                            <a:t>9.38m/s/s</a:t>
                          </a:r>
                          <a:endParaRPr lang="en-IN" dirty="0"/>
                        </a:p>
                      </a:txBody>
                      <a:tcPr/>
                    </a:tc>
                    <a:tc>
                      <a:txBody>
                        <a:bodyPr/>
                        <a:lstStyle/>
                        <a:p>
                          <a:r>
                            <a:rPr lang="en-US" dirty="0"/>
                            <a:t>9.81m/s/s</a:t>
                          </a:r>
                          <a:endParaRPr lang="en-IN" dirty="0"/>
                        </a:p>
                      </a:txBody>
                      <a:tcPr/>
                    </a:tc>
                    <a:tc>
                      <a:txBody>
                        <a:bodyPr/>
                        <a:lstStyle/>
                        <a:p>
                          <a:r>
                            <a:rPr lang="en-US" dirty="0"/>
                            <a:t>4.38%</a:t>
                          </a:r>
                          <a:endParaRPr lang="en-IN" dirty="0"/>
                        </a:p>
                      </a:txBody>
                      <a:tcPr/>
                    </a:tc>
                    <a:extLst>
                      <a:ext uri="{0D108BD9-81ED-4DB2-BD59-A6C34878D82A}">
                        <a16:rowId xmlns:a16="http://schemas.microsoft.com/office/drawing/2014/main" val="3884952979"/>
                      </a:ext>
                    </a:extLst>
                  </a:tr>
                  <a:tr h="640080">
                    <a:tc>
                      <a:txBody>
                        <a:bodyPr/>
                        <a:lstStyle/>
                        <a:p>
                          <a:r>
                            <a:rPr lang="en-US" dirty="0"/>
                            <a:t>2</a:t>
                          </a:r>
                          <a:endParaRPr lang="en-IN" dirty="0"/>
                        </a:p>
                      </a:txBody>
                      <a:tcPr/>
                    </a:tc>
                    <a:tc>
                      <a:txBody>
                        <a:bodyPr/>
                        <a:lstStyle/>
                        <a:p>
                          <a:r>
                            <a:rPr lang="en-US" dirty="0"/>
                            <a:t>2.50</a:t>
                          </a:r>
                          <a:endParaRPr lang="en-IN" dirty="0"/>
                        </a:p>
                      </a:txBody>
                      <a:tcPr/>
                    </a:tc>
                    <a:tc>
                      <a:txBody>
                        <a:bodyPr/>
                        <a:lstStyle/>
                        <a:p>
                          <a:r>
                            <a:rPr lang="en-US" dirty="0"/>
                            <a:t>2.76m/s</a:t>
                          </a:r>
                          <a:endParaRPr lang="en-IN" dirty="0"/>
                        </a:p>
                      </a:txBody>
                      <a:tcPr/>
                    </a:tc>
                    <a:tc>
                      <a:txBody>
                        <a:bodyPr/>
                        <a:lstStyle/>
                        <a:p>
                          <a:r>
                            <a:rPr lang="en-US" dirty="0"/>
                            <a:t>9.4%</a:t>
                          </a:r>
                          <a:endParaRPr lang="en-IN" dirty="0"/>
                        </a:p>
                      </a:txBody>
                      <a:tcPr/>
                    </a:tc>
                    <a:tc>
                      <a:txBody>
                        <a:bodyPr/>
                        <a:lstStyle/>
                        <a:p>
                          <a:r>
                            <a:rPr lang="en-US" dirty="0"/>
                            <a:t>9.40m/s/s</a:t>
                          </a:r>
                          <a:endParaRPr lang="en-IN" dirty="0"/>
                        </a:p>
                      </a:txBody>
                      <a:tcPr/>
                    </a:tc>
                    <a:tc>
                      <a:txBody>
                        <a:bodyPr/>
                        <a:lstStyle/>
                        <a:p>
                          <a:r>
                            <a:rPr lang="en-US" dirty="0"/>
                            <a:t>9.81m/s/s</a:t>
                          </a:r>
                          <a:endParaRPr lang="en-IN" dirty="0"/>
                        </a:p>
                      </a:txBody>
                      <a:tcPr/>
                    </a:tc>
                    <a:tc>
                      <a:txBody>
                        <a:bodyPr/>
                        <a:lstStyle/>
                        <a:p>
                          <a:r>
                            <a:rPr lang="en-US" dirty="0"/>
                            <a:t>4.17%</a:t>
                          </a:r>
                          <a:endParaRPr lang="en-IN" dirty="0"/>
                        </a:p>
                      </a:txBody>
                      <a:tcPr/>
                    </a:tc>
                    <a:extLst>
                      <a:ext uri="{0D108BD9-81ED-4DB2-BD59-A6C34878D82A}">
                        <a16:rowId xmlns:a16="http://schemas.microsoft.com/office/drawing/2014/main" val="39181586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31D2428E-F0A0-F654-DF2F-E39D4805E5EF}"/>
                  </a:ext>
                </a:extLst>
              </p:cNvPr>
              <p:cNvGraphicFramePr>
                <a:graphicFrameLocks noGrp="1"/>
              </p:cNvGraphicFramePr>
              <p:nvPr>
                <p:extLst>
                  <p:ext uri="{D42A27DB-BD31-4B8C-83A1-F6EECF244321}">
                    <p14:modId xmlns:p14="http://schemas.microsoft.com/office/powerpoint/2010/main" val="1354559949"/>
                  </p:ext>
                </p:extLst>
              </p:nvPr>
            </p:nvGraphicFramePr>
            <p:xfrm>
              <a:off x="446185" y="4632881"/>
              <a:ext cx="6093954" cy="2103120"/>
            </p:xfrm>
            <a:graphic>
              <a:graphicData uri="http://schemas.openxmlformats.org/drawingml/2006/table">
                <a:tbl>
                  <a:tblPr firstRow="1" bandRow="1">
                    <a:tableStyleId>{5C22544A-7EE6-4342-B048-85BDC9FD1C3A}</a:tableStyleId>
                  </a:tblPr>
                  <a:tblGrid>
                    <a:gridCol w="738690">
                      <a:extLst>
                        <a:ext uri="{9D8B030D-6E8A-4147-A177-3AD203B41FA5}">
                          <a16:colId xmlns:a16="http://schemas.microsoft.com/office/drawing/2014/main" val="3287213297"/>
                        </a:ext>
                      </a:extLst>
                    </a:gridCol>
                    <a:gridCol w="892544">
                      <a:extLst>
                        <a:ext uri="{9D8B030D-6E8A-4147-A177-3AD203B41FA5}">
                          <a16:colId xmlns:a16="http://schemas.microsoft.com/office/drawing/2014/main" val="735051782"/>
                        </a:ext>
                      </a:extLst>
                    </a:gridCol>
                    <a:gridCol w="892544">
                      <a:extLst>
                        <a:ext uri="{9D8B030D-6E8A-4147-A177-3AD203B41FA5}">
                          <a16:colId xmlns:a16="http://schemas.microsoft.com/office/drawing/2014/main" val="1602167893"/>
                        </a:ext>
                      </a:extLst>
                    </a:gridCol>
                    <a:gridCol w="892544">
                      <a:extLst>
                        <a:ext uri="{9D8B030D-6E8A-4147-A177-3AD203B41FA5}">
                          <a16:colId xmlns:a16="http://schemas.microsoft.com/office/drawing/2014/main" val="3806145847"/>
                        </a:ext>
                      </a:extLst>
                    </a:gridCol>
                    <a:gridCol w="892544">
                      <a:extLst>
                        <a:ext uri="{9D8B030D-6E8A-4147-A177-3AD203B41FA5}">
                          <a16:colId xmlns:a16="http://schemas.microsoft.com/office/drawing/2014/main" val="4292674233"/>
                        </a:ext>
                      </a:extLst>
                    </a:gridCol>
                    <a:gridCol w="892544">
                      <a:extLst>
                        <a:ext uri="{9D8B030D-6E8A-4147-A177-3AD203B41FA5}">
                          <a16:colId xmlns:a16="http://schemas.microsoft.com/office/drawing/2014/main" val="893053674"/>
                        </a:ext>
                      </a:extLst>
                    </a:gridCol>
                    <a:gridCol w="892544">
                      <a:extLst>
                        <a:ext uri="{9D8B030D-6E8A-4147-A177-3AD203B41FA5}">
                          <a16:colId xmlns:a16="http://schemas.microsoft.com/office/drawing/2014/main" val="1970260866"/>
                        </a:ext>
                      </a:extLst>
                    </a:gridCol>
                  </a:tblGrid>
                  <a:tr h="302657">
                    <a:tc gridSpan="7">
                      <a:txBody>
                        <a:bodyPr/>
                        <a:lstStyle/>
                        <a:p>
                          <a:r>
                            <a:rPr lang="en-US" sz="1400" dirty="0"/>
                            <a:t>Sponge ball</a:t>
                          </a:r>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extLst>
                      <a:ext uri="{0D108BD9-81ED-4DB2-BD59-A6C34878D82A}">
                        <a16:rowId xmlns:a16="http://schemas.microsoft.com/office/drawing/2014/main" val="3533472177"/>
                      </a:ext>
                    </a:extLst>
                  </a:tr>
                  <a:tr h="407743">
                    <a:tc>
                      <a:txBody>
                        <a:bodyPr/>
                        <a:lstStyle/>
                        <a:p>
                          <a:r>
                            <a:rPr lang="en-US" sz="1400" dirty="0"/>
                            <a:t>#Bounces</a:t>
                          </a:r>
                          <a:endParaRPr lang="en-IN" sz="14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i="1" dirty="0" smtClean="0">
                                        <a:latin typeface="Cambria Math" panose="02040503050406030204" pitchFamily="18" charset="0"/>
                                      </a:rPr>
                                    </m:ctrlPr>
                                  </m:sSubPr>
                                  <m:e>
                                    <m:r>
                                      <a:rPr lang="en-US" sz="1400" b="0" i="1" dirty="0" smtClean="0">
                                        <a:latin typeface="Cambria Math" panose="02040503050406030204" pitchFamily="18" charset="0"/>
                                      </a:rPr>
                                      <m:t>𝑣</m:t>
                                    </m:r>
                                  </m:e>
                                  <m:sub>
                                    <m:r>
                                      <a:rPr lang="en-US" sz="1400" b="0" i="1" dirty="0" smtClean="0">
                                        <a:latin typeface="Cambria Math" panose="02040503050406030204" pitchFamily="18" charset="0"/>
                                      </a:rPr>
                                      <m:t>𝑚𝑒𝑎𝑠𝑢𝑟𝑒𝑑</m:t>
                                    </m:r>
                                  </m:sub>
                                </m:sSub>
                              </m:oMath>
                            </m:oMathPara>
                          </a14:m>
                          <a:endParaRPr lang="en-IN" sz="14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i="1" dirty="0" smtClean="0">
                                        <a:latin typeface="Cambria Math" panose="02040503050406030204" pitchFamily="18" charset="0"/>
                                      </a:rPr>
                                    </m:ctrlPr>
                                  </m:sSubPr>
                                  <m:e>
                                    <m:r>
                                      <a:rPr lang="en-US" sz="1400" b="0" i="1" dirty="0" smtClean="0">
                                        <a:latin typeface="Cambria Math" panose="02040503050406030204" pitchFamily="18" charset="0"/>
                                      </a:rPr>
                                      <m:t>𝑣</m:t>
                                    </m:r>
                                  </m:e>
                                  <m:sub>
                                    <m:r>
                                      <a:rPr lang="en-US" sz="1400" b="0" i="1" dirty="0" smtClean="0">
                                        <a:latin typeface="Cambria Math" panose="02040503050406030204" pitchFamily="18" charset="0"/>
                                      </a:rPr>
                                      <m:t>𝑡h𝑒𝑜𝑟𝑒𝑡𝑖𝑐𝑎𝑙</m:t>
                                    </m:r>
                                  </m:sub>
                                </m:sSub>
                              </m:oMath>
                            </m:oMathPara>
                          </a14:m>
                          <a:endParaRPr lang="en-IN" sz="1400" dirty="0"/>
                        </a:p>
                      </a:txBody>
                      <a:tcPr/>
                    </a:tc>
                    <a:tc>
                      <a:txBody>
                        <a:bodyPr/>
                        <a:lstStyle/>
                        <a:p>
                          <a:r>
                            <a:rPr lang="en-US" sz="1400" dirty="0"/>
                            <a:t>Error in u</a:t>
                          </a:r>
                          <a:endParaRPr lang="en-IN" sz="14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i="1" dirty="0" smtClean="0">
                                        <a:latin typeface="Cambria Math" panose="02040503050406030204" pitchFamily="18" charset="0"/>
                                      </a:rPr>
                                    </m:ctrlPr>
                                  </m:sSubPr>
                                  <m:e>
                                    <m:r>
                                      <a:rPr lang="en-US" sz="1400" b="0" i="1" dirty="0" smtClean="0">
                                        <a:latin typeface="Cambria Math" panose="02040503050406030204" pitchFamily="18" charset="0"/>
                                      </a:rPr>
                                      <m:t>𝑎</m:t>
                                    </m:r>
                                  </m:e>
                                  <m:sub>
                                    <m:r>
                                      <a:rPr lang="en-US" sz="1400" b="0" i="1" dirty="0" smtClean="0">
                                        <a:latin typeface="Cambria Math" panose="02040503050406030204" pitchFamily="18" charset="0"/>
                                      </a:rPr>
                                      <m:t>𝑚𝑒𝑎𝑠𝑢𝑟𝑒𝑑</m:t>
                                    </m:r>
                                  </m:sub>
                                </m:sSub>
                              </m:oMath>
                            </m:oMathPara>
                          </a14:m>
                          <a:endParaRPr lang="en-IN" sz="14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i="1" dirty="0" smtClean="0">
                                        <a:latin typeface="Cambria Math" panose="02040503050406030204" pitchFamily="18" charset="0"/>
                                      </a:rPr>
                                    </m:ctrlPr>
                                  </m:sSubPr>
                                  <m:e>
                                    <m:r>
                                      <a:rPr lang="en-US" sz="1400" b="0" i="1" dirty="0" smtClean="0">
                                        <a:latin typeface="Cambria Math" panose="02040503050406030204" pitchFamily="18" charset="0"/>
                                      </a:rPr>
                                      <m:t>𝑎</m:t>
                                    </m:r>
                                  </m:e>
                                  <m:sub>
                                    <m:r>
                                      <a:rPr lang="en-US" sz="1400" b="0" i="1" dirty="0" smtClean="0">
                                        <a:latin typeface="Cambria Math" panose="02040503050406030204" pitchFamily="18" charset="0"/>
                                      </a:rPr>
                                      <m:t>𝑡h𝑒𝑜𝑟𝑒𝑡𝑖𝑐𝑎𝑙</m:t>
                                    </m:r>
                                  </m:sub>
                                </m:sSub>
                              </m:oMath>
                            </m:oMathPara>
                          </a14:m>
                          <a:endParaRPr lang="en-IN" sz="1400" dirty="0"/>
                        </a:p>
                      </a:txBody>
                      <a:tcPr/>
                    </a:tc>
                    <a:tc>
                      <a:txBody>
                        <a:bodyPr/>
                        <a:lstStyle/>
                        <a:p>
                          <a:r>
                            <a:rPr lang="en-US" sz="1400" dirty="0"/>
                            <a:t>Error in a</a:t>
                          </a:r>
                          <a:endParaRPr lang="en-IN" sz="1400" dirty="0"/>
                        </a:p>
                      </a:txBody>
                      <a:tcPr/>
                    </a:tc>
                    <a:extLst>
                      <a:ext uri="{0D108BD9-81ED-4DB2-BD59-A6C34878D82A}">
                        <a16:rowId xmlns:a16="http://schemas.microsoft.com/office/drawing/2014/main" val="1454655868"/>
                      </a:ext>
                    </a:extLst>
                  </a:tr>
                  <a:tr h="503683">
                    <a:tc>
                      <a:txBody>
                        <a:bodyPr/>
                        <a:lstStyle/>
                        <a:p>
                          <a:r>
                            <a:rPr lang="en-US" dirty="0"/>
                            <a:t>1</a:t>
                          </a:r>
                          <a:endParaRPr lang="en-IN" dirty="0"/>
                        </a:p>
                      </a:txBody>
                      <a:tcPr/>
                    </a:tc>
                    <a:tc>
                      <a:txBody>
                        <a:bodyPr/>
                        <a:lstStyle/>
                        <a:p>
                          <a:r>
                            <a:rPr lang="en-US" dirty="0"/>
                            <a:t>3.50</a:t>
                          </a:r>
                          <a:endParaRPr lang="en-IN" dirty="0"/>
                        </a:p>
                      </a:txBody>
                      <a:tcPr/>
                    </a:tc>
                    <a:tc>
                      <a:txBody>
                        <a:bodyPr/>
                        <a:lstStyle/>
                        <a:p>
                          <a:r>
                            <a:rPr lang="en-US" dirty="0"/>
                            <a:t>3.41m/s</a:t>
                          </a:r>
                          <a:endParaRPr lang="en-IN" dirty="0"/>
                        </a:p>
                      </a:txBody>
                      <a:tcPr/>
                    </a:tc>
                    <a:tc>
                      <a:txBody>
                        <a:bodyPr/>
                        <a:lstStyle/>
                        <a:p>
                          <a:r>
                            <a:rPr lang="en-US" dirty="0"/>
                            <a:t>2.6%</a:t>
                          </a:r>
                          <a:endParaRPr lang="en-IN" dirty="0"/>
                        </a:p>
                      </a:txBody>
                      <a:tcPr/>
                    </a:tc>
                    <a:tc>
                      <a:txBody>
                        <a:bodyPr/>
                        <a:lstStyle/>
                        <a:p>
                          <a:r>
                            <a:rPr lang="en-US" dirty="0"/>
                            <a:t>9.38m/s/s</a:t>
                          </a:r>
                          <a:endParaRPr lang="en-IN" dirty="0"/>
                        </a:p>
                      </a:txBody>
                      <a:tcPr/>
                    </a:tc>
                    <a:tc>
                      <a:txBody>
                        <a:bodyPr/>
                        <a:lstStyle/>
                        <a:p>
                          <a:r>
                            <a:rPr lang="en-US" dirty="0"/>
                            <a:t>9.81m/s/</a:t>
                          </a:r>
                          <a:endParaRPr lang="en-IN" dirty="0"/>
                        </a:p>
                      </a:txBody>
                      <a:tcPr/>
                    </a:tc>
                    <a:tc>
                      <a:txBody>
                        <a:bodyPr/>
                        <a:lstStyle/>
                        <a:p>
                          <a:r>
                            <a:rPr lang="en-US" dirty="0"/>
                            <a:t>4.38%</a:t>
                          </a:r>
                          <a:endParaRPr lang="en-IN" dirty="0"/>
                        </a:p>
                      </a:txBody>
                      <a:tcPr/>
                    </a:tc>
                    <a:extLst>
                      <a:ext uri="{0D108BD9-81ED-4DB2-BD59-A6C34878D82A}">
                        <a16:rowId xmlns:a16="http://schemas.microsoft.com/office/drawing/2014/main" val="3526703611"/>
                      </a:ext>
                    </a:extLst>
                  </a:tr>
                  <a:tr h="503683">
                    <a:tc>
                      <a:txBody>
                        <a:bodyPr/>
                        <a:lstStyle/>
                        <a:p>
                          <a:r>
                            <a:rPr lang="en-US" dirty="0"/>
                            <a:t>2</a:t>
                          </a:r>
                          <a:endParaRPr lang="en-IN" dirty="0"/>
                        </a:p>
                      </a:txBody>
                      <a:tcPr/>
                    </a:tc>
                    <a:tc>
                      <a:txBody>
                        <a:bodyPr/>
                        <a:lstStyle/>
                        <a:p>
                          <a:r>
                            <a:rPr lang="en-US" dirty="0"/>
                            <a:t>2.75</a:t>
                          </a:r>
                          <a:endParaRPr lang="en-IN" dirty="0"/>
                        </a:p>
                      </a:txBody>
                      <a:tcPr/>
                    </a:tc>
                    <a:tc>
                      <a:txBody>
                        <a:bodyPr/>
                        <a:lstStyle/>
                        <a:p>
                          <a:r>
                            <a:rPr lang="en-US" dirty="0"/>
                            <a:t>2.76m/s</a:t>
                          </a:r>
                          <a:endParaRPr lang="en-IN" dirty="0"/>
                        </a:p>
                      </a:txBody>
                      <a:tcPr/>
                    </a:tc>
                    <a:tc>
                      <a:txBody>
                        <a:bodyPr/>
                        <a:lstStyle/>
                        <a:p>
                          <a:r>
                            <a:rPr lang="en-US" dirty="0"/>
                            <a:t>0.3%</a:t>
                          </a:r>
                          <a:endParaRPr lang="en-IN" dirty="0"/>
                        </a:p>
                      </a:txBody>
                      <a:tcPr/>
                    </a:tc>
                    <a:tc>
                      <a:txBody>
                        <a:bodyPr/>
                        <a:lstStyle/>
                        <a:p>
                          <a:r>
                            <a:rPr lang="en-US" dirty="0"/>
                            <a:t>9.40m/s/s</a:t>
                          </a:r>
                          <a:endParaRPr lang="en-IN" dirty="0"/>
                        </a:p>
                      </a:txBody>
                      <a:tcPr/>
                    </a:tc>
                    <a:tc>
                      <a:txBody>
                        <a:bodyPr/>
                        <a:lstStyle/>
                        <a:p>
                          <a:r>
                            <a:rPr lang="en-US" dirty="0"/>
                            <a:t>9.81m/s</a:t>
                          </a:r>
                          <a:endParaRPr lang="en-IN" dirty="0"/>
                        </a:p>
                      </a:txBody>
                      <a:tcPr/>
                    </a:tc>
                    <a:tc>
                      <a:txBody>
                        <a:bodyPr/>
                        <a:lstStyle/>
                        <a:p>
                          <a:endParaRPr lang="en-IN" dirty="0"/>
                        </a:p>
                      </a:txBody>
                      <a:tcPr/>
                    </a:tc>
                    <a:extLst>
                      <a:ext uri="{0D108BD9-81ED-4DB2-BD59-A6C34878D82A}">
                        <a16:rowId xmlns:a16="http://schemas.microsoft.com/office/drawing/2014/main" val="364989182"/>
                      </a:ext>
                    </a:extLst>
                  </a:tr>
                </a:tbl>
              </a:graphicData>
            </a:graphic>
          </p:graphicFrame>
        </mc:Choice>
        <mc:Fallback xmlns="">
          <p:graphicFrame>
            <p:nvGraphicFramePr>
              <p:cNvPr id="2" name="Table 1">
                <a:extLst>
                  <a:ext uri="{FF2B5EF4-FFF2-40B4-BE49-F238E27FC236}">
                    <a16:creationId xmlns:a16="http://schemas.microsoft.com/office/drawing/2014/main" id="{31D2428E-F0A0-F654-DF2F-E39D4805E5EF}"/>
                  </a:ext>
                </a:extLst>
              </p:cNvPr>
              <p:cNvGraphicFramePr>
                <a:graphicFrameLocks noGrp="1"/>
              </p:cNvGraphicFramePr>
              <p:nvPr>
                <p:extLst>
                  <p:ext uri="{D42A27DB-BD31-4B8C-83A1-F6EECF244321}">
                    <p14:modId xmlns:p14="http://schemas.microsoft.com/office/powerpoint/2010/main" val="1354559949"/>
                  </p:ext>
                </p:extLst>
              </p:nvPr>
            </p:nvGraphicFramePr>
            <p:xfrm>
              <a:off x="446185" y="4632881"/>
              <a:ext cx="6093954" cy="2103120"/>
            </p:xfrm>
            <a:graphic>
              <a:graphicData uri="http://schemas.openxmlformats.org/drawingml/2006/table">
                <a:tbl>
                  <a:tblPr firstRow="1" bandRow="1">
                    <a:tableStyleId>{5C22544A-7EE6-4342-B048-85BDC9FD1C3A}</a:tableStyleId>
                  </a:tblPr>
                  <a:tblGrid>
                    <a:gridCol w="738690">
                      <a:extLst>
                        <a:ext uri="{9D8B030D-6E8A-4147-A177-3AD203B41FA5}">
                          <a16:colId xmlns:a16="http://schemas.microsoft.com/office/drawing/2014/main" val="3287213297"/>
                        </a:ext>
                      </a:extLst>
                    </a:gridCol>
                    <a:gridCol w="892544">
                      <a:extLst>
                        <a:ext uri="{9D8B030D-6E8A-4147-A177-3AD203B41FA5}">
                          <a16:colId xmlns:a16="http://schemas.microsoft.com/office/drawing/2014/main" val="735051782"/>
                        </a:ext>
                      </a:extLst>
                    </a:gridCol>
                    <a:gridCol w="892544">
                      <a:extLst>
                        <a:ext uri="{9D8B030D-6E8A-4147-A177-3AD203B41FA5}">
                          <a16:colId xmlns:a16="http://schemas.microsoft.com/office/drawing/2014/main" val="1602167893"/>
                        </a:ext>
                      </a:extLst>
                    </a:gridCol>
                    <a:gridCol w="892544">
                      <a:extLst>
                        <a:ext uri="{9D8B030D-6E8A-4147-A177-3AD203B41FA5}">
                          <a16:colId xmlns:a16="http://schemas.microsoft.com/office/drawing/2014/main" val="3806145847"/>
                        </a:ext>
                      </a:extLst>
                    </a:gridCol>
                    <a:gridCol w="892544">
                      <a:extLst>
                        <a:ext uri="{9D8B030D-6E8A-4147-A177-3AD203B41FA5}">
                          <a16:colId xmlns:a16="http://schemas.microsoft.com/office/drawing/2014/main" val="4292674233"/>
                        </a:ext>
                      </a:extLst>
                    </a:gridCol>
                    <a:gridCol w="892544">
                      <a:extLst>
                        <a:ext uri="{9D8B030D-6E8A-4147-A177-3AD203B41FA5}">
                          <a16:colId xmlns:a16="http://schemas.microsoft.com/office/drawing/2014/main" val="893053674"/>
                        </a:ext>
                      </a:extLst>
                    </a:gridCol>
                    <a:gridCol w="892544">
                      <a:extLst>
                        <a:ext uri="{9D8B030D-6E8A-4147-A177-3AD203B41FA5}">
                          <a16:colId xmlns:a16="http://schemas.microsoft.com/office/drawing/2014/main" val="1970260866"/>
                        </a:ext>
                      </a:extLst>
                    </a:gridCol>
                  </a:tblGrid>
                  <a:tr h="304800">
                    <a:tc gridSpan="7">
                      <a:txBody>
                        <a:bodyPr/>
                        <a:lstStyle/>
                        <a:p>
                          <a:r>
                            <a:rPr lang="en-US" sz="1400" dirty="0"/>
                            <a:t>Sponge ball</a:t>
                          </a:r>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extLst>
                      <a:ext uri="{0D108BD9-81ED-4DB2-BD59-A6C34878D82A}">
                        <a16:rowId xmlns:a16="http://schemas.microsoft.com/office/drawing/2014/main" val="3533472177"/>
                      </a:ext>
                    </a:extLst>
                  </a:tr>
                  <a:tr h="518160">
                    <a:tc>
                      <a:txBody>
                        <a:bodyPr/>
                        <a:lstStyle/>
                        <a:p>
                          <a:r>
                            <a:rPr lang="en-US" sz="1400" dirty="0"/>
                            <a:t>#Bounces</a:t>
                          </a:r>
                          <a:endParaRPr lang="en-IN" sz="1400" dirty="0"/>
                        </a:p>
                      </a:txBody>
                      <a:tcPr/>
                    </a:tc>
                    <a:tc>
                      <a:txBody>
                        <a:bodyPr/>
                        <a:lstStyle/>
                        <a:p>
                          <a:endParaRPr lang="en-US"/>
                        </a:p>
                      </a:txBody>
                      <a:tcPr>
                        <a:blipFill>
                          <a:blip r:embed="rId4"/>
                          <a:stretch>
                            <a:fillRect l="-82993" t="-60000" r="-501361" b="-267059"/>
                          </a:stretch>
                        </a:blipFill>
                      </a:tcPr>
                    </a:tc>
                    <a:tc>
                      <a:txBody>
                        <a:bodyPr/>
                        <a:lstStyle/>
                        <a:p>
                          <a:endParaRPr lang="en-US"/>
                        </a:p>
                      </a:txBody>
                      <a:tcPr>
                        <a:blipFill>
                          <a:blip r:embed="rId4"/>
                          <a:stretch>
                            <a:fillRect l="-184247" t="-60000" r="-404795" b="-267059"/>
                          </a:stretch>
                        </a:blipFill>
                      </a:tcPr>
                    </a:tc>
                    <a:tc>
                      <a:txBody>
                        <a:bodyPr/>
                        <a:lstStyle/>
                        <a:p>
                          <a:r>
                            <a:rPr lang="en-US" sz="1400" dirty="0"/>
                            <a:t>Error in u</a:t>
                          </a:r>
                          <a:endParaRPr lang="en-IN" sz="1400" dirty="0"/>
                        </a:p>
                      </a:txBody>
                      <a:tcPr/>
                    </a:tc>
                    <a:tc>
                      <a:txBody>
                        <a:bodyPr/>
                        <a:lstStyle/>
                        <a:p>
                          <a:endParaRPr lang="en-US"/>
                        </a:p>
                      </a:txBody>
                      <a:tcPr>
                        <a:blipFill>
                          <a:blip r:embed="rId4"/>
                          <a:stretch>
                            <a:fillRect l="-384932" t="-60000" r="-204110" b="-267059"/>
                          </a:stretch>
                        </a:blipFill>
                      </a:tcPr>
                    </a:tc>
                    <a:tc>
                      <a:txBody>
                        <a:bodyPr/>
                        <a:lstStyle/>
                        <a:p>
                          <a:endParaRPr lang="en-US"/>
                        </a:p>
                      </a:txBody>
                      <a:tcPr>
                        <a:blipFill>
                          <a:blip r:embed="rId4"/>
                          <a:stretch>
                            <a:fillRect l="-481633" t="-60000" r="-102721" b="-267059"/>
                          </a:stretch>
                        </a:blipFill>
                      </a:tcPr>
                    </a:tc>
                    <a:tc>
                      <a:txBody>
                        <a:bodyPr/>
                        <a:lstStyle/>
                        <a:p>
                          <a:r>
                            <a:rPr lang="en-US" sz="1400" dirty="0"/>
                            <a:t>Error in a</a:t>
                          </a:r>
                          <a:endParaRPr lang="en-IN" sz="1400" dirty="0"/>
                        </a:p>
                      </a:txBody>
                      <a:tcPr/>
                    </a:tc>
                    <a:extLst>
                      <a:ext uri="{0D108BD9-81ED-4DB2-BD59-A6C34878D82A}">
                        <a16:rowId xmlns:a16="http://schemas.microsoft.com/office/drawing/2014/main" val="1454655868"/>
                      </a:ext>
                    </a:extLst>
                  </a:tr>
                  <a:tr h="640080">
                    <a:tc>
                      <a:txBody>
                        <a:bodyPr/>
                        <a:lstStyle/>
                        <a:p>
                          <a:r>
                            <a:rPr lang="en-US" dirty="0"/>
                            <a:t>1</a:t>
                          </a:r>
                          <a:endParaRPr lang="en-IN" dirty="0"/>
                        </a:p>
                      </a:txBody>
                      <a:tcPr/>
                    </a:tc>
                    <a:tc>
                      <a:txBody>
                        <a:bodyPr/>
                        <a:lstStyle/>
                        <a:p>
                          <a:r>
                            <a:rPr lang="en-US" dirty="0"/>
                            <a:t>3.50</a:t>
                          </a:r>
                          <a:endParaRPr lang="en-IN" dirty="0"/>
                        </a:p>
                      </a:txBody>
                      <a:tcPr/>
                    </a:tc>
                    <a:tc>
                      <a:txBody>
                        <a:bodyPr/>
                        <a:lstStyle/>
                        <a:p>
                          <a:r>
                            <a:rPr lang="en-US" dirty="0"/>
                            <a:t>3.41m/s</a:t>
                          </a:r>
                          <a:endParaRPr lang="en-IN" dirty="0"/>
                        </a:p>
                      </a:txBody>
                      <a:tcPr/>
                    </a:tc>
                    <a:tc>
                      <a:txBody>
                        <a:bodyPr/>
                        <a:lstStyle/>
                        <a:p>
                          <a:r>
                            <a:rPr lang="en-US" dirty="0"/>
                            <a:t>2.6%</a:t>
                          </a:r>
                          <a:endParaRPr lang="en-IN" dirty="0"/>
                        </a:p>
                      </a:txBody>
                      <a:tcPr/>
                    </a:tc>
                    <a:tc>
                      <a:txBody>
                        <a:bodyPr/>
                        <a:lstStyle/>
                        <a:p>
                          <a:r>
                            <a:rPr lang="en-US" dirty="0"/>
                            <a:t>9.38m/s/s</a:t>
                          </a:r>
                          <a:endParaRPr lang="en-IN" dirty="0"/>
                        </a:p>
                      </a:txBody>
                      <a:tcPr/>
                    </a:tc>
                    <a:tc>
                      <a:txBody>
                        <a:bodyPr/>
                        <a:lstStyle/>
                        <a:p>
                          <a:r>
                            <a:rPr lang="en-US" dirty="0"/>
                            <a:t>9.81m/s/</a:t>
                          </a:r>
                          <a:endParaRPr lang="en-IN" dirty="0"/>
                        </a:p>
                      </a:txBody>
                      <a:tcPr/>
                    </a:tc>
                    <a:tc>
                      <a:txBody>
                        <a:bodyPr/>
                        <a:lstStyle/>
                        <a:p>
                          <a:r>
                            <a:rPr lang="en-US" dirty="0"/>
                            <a:t>4.38%</a:t>
                          </a:r>
                          <a:endParaRPr lang="en-IN" dirty="0"/>
                        </a:p>
                      </a:txBody>
                      <a:tcPr/>
                    </a:tc>
                    <a:extLst>
                      <a:ext uri="{0D108BD9-81ED-4DB2-BD59-A6C34878D82A}">
                        <a16:rowId xmlns:a16="http://schemas.microsoft.com/office/drawing/2014/main" val="3526703611"/>
                      </a:ext>
                    </a:extLst>
                  </a:tr>
                  <a:tr h="640080">
                    <a:tc>
                      <a:txBody>
                        <a:bodyPr/>
                        <a:lstStyle/>
                        <a:p>
                          <a:r>
                            <a:rPr lang="en-US" dirty="0"/>
                            <a:t>2</a:t>
                          </a:r>
                          <a:endParaRPr lang="en-IN" dirty="0"/>
                        </a:p>
                      </a:txBody>
                      <a:tcPr/>
                    </a:tc>
                    <a:tc>
                      <a:txBody>
                        <a:bodyPr/>
                        <a:lstStyle/>
                        <a:p>
                          <a:r>
                            <a:rPr lang="en-US" dirty="0"/>
                            <a:t>2.75</a:t>
                          </a:r>
                          <a:endParaRPr lang="en-IN" dirty="0"/>
                        </a:p>
                      </a:txBody>
                      <a:tcPr/>
                    </a:tc>
                    <a:tc>
                      <a:txBody>
                        <a:bodyPr/>
                        <a:lstStyle/>
                        <a:p>
                          <a:r>
                            <a:rPr lang="en-US" dirty="0"/>
                            <a:t>2.76m/s</a:t>
                          </a:r>
                          <a:endParaRPr lang="en-IN" dirty="0"/>
                        </a:p>
                      </a:txBody>
                      <a:tcPr/>
                    </a:tc>
                    <a:tc>
                      <a:txBody>
                        <a:bodyPr/>
                        <a:lstStyle/>
                        <a:p>
                          <a:r>
                            <a:rPr lang="en-US" dirty="0"/>
                            <a:t>0.3%</a:t>
                          </a:r>
                          <a:endParaRPr lang="en-IN" dirty="0"/>
                        </a:p>
                      </a:txBody>
                      <a:tcPr/>
                    </a:tc>
                    <a:tc>
                      <a:txBody>
                        <a:bodyPr/>
                        <a:lstStyle/>
                        <a:p>
                          <a:r>
                            <a:rPr lang="en-US" dirty="0"/>
                            <a:t>9.40m/s/s</a:t>
                          </a:r>
                          <a:endParaRPr lang="en-IN" dirty="0"/>
                        </a:p>
                      </a:txBody>
                      <a:tcPr/>
                    </a:tc>
                    <a:tc>
                      <a:txBody>
                        <a:bodyPr/>
                        <a:lstStyle/>
                        <a:p>
                          <a:r>
                            <a:rPr lang="en-US" dirty="0"/>
                            <a:t>9.81m/s</a:t>
                          </a:r>
                          <a:endParaRPr lang="en-IN" dirty="0"/>
                        </a:p>
                      </a:txBody>
                      <a:tcPr/>
                    </a:tc>
                    <a:tc>
                      <a:txBody>
                        <a:bodyPr/>
                        <a:lstStyle/>
                        <a:p>
                          <a:endParaRPr lang="en-IN" dirty="0"/>
                        </a:p>
                      </a:txBody>
                      <a:tcPr/>
                    </a:tc>
                    <a:extLst>
                      <a:ext uri="{0D108BD9-81ED-4DB2-BD59-A6C34878D82A}">
                        <a16:rowId xmlns:a16="http://schemas.microsoft.com/office/drawing/2014/main" val="364989182"/>
                      </a:ext>
                    </a:extLst>
                  </a:tr>
                </a:tbl>
              </a:graphicData>
            </a:graphic>
          </p:graphicFrame>
        </mc:Fallback>
      </mc:AlternateContent>
      <p:graphicFrame>
        <p:nvGraphicFramePr>
          <p:cNvPr id="4" name="Table 3">
            <a:extLst>
              <a:ext uri="{FF2B5EF4-FFF2-40B4-BE49-F238E27FC236}">
                <a16:creationId xmlns:a16="http://schemas.microsoft.com/office/drawing/2014/main" id="{6D9EF189-6A4F-42CB-A83D-2160401CC320}"/>
              </a:ext>
            </a:extLst>
          </p:cNvPr>
          <p:cNvGraphicFramePr>
            <a:graphicFrameLocks noGrp="1"/>
          </p:cNvGraphicFramePr>
          <p:nvPr>
            <p:extLst>
              <p:ext uri="{D42A27DB-BD31-4B8C-83A1-F6EECF244321}">
                <p14:modId xmlns:p14="http://schemas.microsoft.com/office/powerpoint/2010/main" val="2067261414"/>
              </p:ext>
            </p:extLst>
          </p:nvPr>
        </p:nvGraphicFramePr>
        <p:xfrm>
          <a:off x="6905897" y="4611225"/>
          <a:ext cx="4911636" cy="2103119"/>
        </p:xfrm>
        <a:graphic>
          <a:graphicData uri="http://schemas.openxmlformats.org/drawingml/2006/table">
            <a:tbl>
              <a:tblPr firstRow="1" bandRow="1">
                <a:tableStyleId>{5C22544A-7EE6-4342-B048-85BDC9FD1C3A}</a:tableStyleId>
              </a:tblPr>
              <a:tblGrid>
                <a:gridCol w="1227909">
                  <a:extLst>
                    <a:ext uri="{9D8B030D-6E8A-4147-A177-3AD203B41FA5}">
                      <a16:colId xmlns:a16="http://schemas.microsoft.com/office/drawing/2014/main" val="1551209212"/>
                    </a:ext>
                  </a:extLst>
                </a:gridCol>
                <a:gridCol w="1227909">
                  <a:extLst>
                    <a:ext uri="{9D8B030D-6E8A-4147-A177-3AD203B41FA5}">
                      <a16:colId xmlns:a16="http://schemas.microsoft.com/office/drawing/2014/main" val="3966822802"/>
                    </a:ext>
                  </a:extLst>
                </a:gridCol>
                <a:gridCol w="1227909">
                  <a:extLst>
                    <a:ext uri="{9D8B030D-6E8A-4147-A177-3AD203B41FA5}">
                      <a16:colId xmlns:a16="http://schemas.microsoft.com/office/drawing/2014/main" val="155092888"/>
                    </a:ext>
                  </a:extLst>
                </a:gridCol>
                <a:gridCol w="1227909">
                  <a:extLst>
                    <a:ext uri="{9D8B030D-6E8A-4147-A177-3AD203B41FA5}">
                      <a16:colId xmlns:a16="http://schemas.microsoft.com/office/drawing/2014/main" val="2928417661"/>
                    </a:ext>
                  </a:extLst>
                </a:gridCol>
              </a:tblGrid>
              <a:tr h="382385">
                <a:tc gridSpan="4">
                  <a:txBody>
                    <a:bodyPr/>
                    <a:lstStyle/>
                    <a:p>
                      <a:r>
                        <a:rPr lang="en-US" dirty="0"/>
                        <a:t>Sponge Ball</a:t>
                      </a:r>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181486390"/>
                  </a:ext>
                </a:extLst>
              </a:tr>
              <a:tr h="955964">
                <a:tc>
                  <a:txBody>
                    <a:bodyPr/>
                    <a:lstStyle/>
                    <a:p>
                      <a:r>
                        <a:rPr lang="en-US" dirty="0"/>
                        <a:t>Bounce</a:t>
                      </a:r>
                      <a:endParaRPr lang="en-IN" dirty="0"/>
                    </a:p>
                  </a:txBody>
                  <a:tcPr/>
                </a:tc>
                <a:tc>
                  <a:txBody>
                    <a:bodyPr/>
                    <a:lstStyle/>
                    <a:p>
                      <a:r>
                        <a:rPr lang="en-US"/>
                        <a:t>Total Energy</a:t>
                      </a:r>
                      <a:endParaRPr lang="en-IN" dirty="0"/>
                    </a:p>
                  </a:txBody>
                  <a:tcPr/>
                </a:tc>
                <a:tc>
                  <a:txBody>
                    <a:bodyPr/>
                    <a:lstStyle/>
                    <a:p>
                      <a:r>
                        <a:rPr lang="en-US"/>
                        <a:t>Total energy(exp)</a:t>
                      </a:r>
                      <a:endParaRPr lang="en-IN" dirty="0"/>
                    </a:p>
                  </a:txBody>
                  <a:tcPr/>
                </a:tc>
                <a:tc>
                  <a:txBody>
                    <a:bodyPr/>
                    <a:lstStyle/>
                    <a:p>
                      <a:r>
                        <a:rPr lang="en-US"/>
                        <a:t>Error</a:t>
                      </a:r>
                      <a:endParaRPr lang="en-IN" dirty="0"/>
                    </a:p>
                  </a:txBody>
                  <a:tcPr/>
                </a:tc>
                <a:extLst>
                  <a:ext uri="{0D108BD9-81ED-4DB2-BD59-A6C34878D82A}">
                    <a16:rowId xmlns:a16="http://schemas.microsoft.com/office/drawing/2014/main" val="533667252"/>
                  </a:ext>
                </a:extLst>
              </a:tr>
              <a:tr h="382385">
                <a:tc>
                  <a:txBody>
                    <a:bodyPr/>
                    <a:lstStyle/>
                    <a:p>
                      <a:r>
                        <a:rPr lang="en-US"/>
                        <a:t>0</a:t>
                      </a:r>
                      <a:endParaRPr lang="en-IN" dirty="0"/>
                    </a:p>
                  </a:txBody>
                  <a:tcPr/>
                </a:tc>
                <a:tc>
                  <a:txBody>
                    <a:bodyPr/>
                    <a:lstStyle/>
                    <a:p>
                      <a:r>
                        <a:rPr lang="en-US"/>
                        <a:t> 011 J</a:t>
                      </a:r>
                      <a:endParaRPr lang="en-IN" dirty="0"/>
                    </a:p>
                  </a:txBody>
                  <a:tcPr/>
                </a:tc>
                <a:tc>
                  <a:txBody>
                    <a:bodyPr/>
                    <a:lstStyle/>
                    <a:p>
                      <a:r>
                        <a:rPr lang="en-US"/>
                        <a:t>0.11 J</a:t>
                      </a:r>
                      <a:endParaRPr lang="en-IN" dirty="0"/>
                    </a:p>
                  </a:txBody>
                  <a:tcPr/>
                </a:tc>
                <a:tc>
                  <a:txBody>
                    <a:bodyPr/>
                    <a:lstStyle/>
                    <a:p>
                      <a:r>
                        <a:rPr lang="en-US"/>
                        <a:t>0%</a:t>
                      </a:r>
                      <a:endParaRPr lang="en-IN" dirty="0"/>
                    </a:p>
                  </a:txBody>
                  <a:tcPr/>
                </a:tc>
                <a:extLst>
                  <a:ext uri="{0D108BD9-81ED-4DB2-BD59-A6C34878D82A}">
                    <a16:rowId xmlns:a16="http://schemas.microsoft.com/office/drawing/2014/main" val="1397115959"/>
                  </a:ext>
                </a:extLst>
              </a:tr>
              <a:tr h="382385">
                <a:tc>
                  <a:txBody>
                    <a:bodyPr/>
                    <a:lstStyle/>
                    <a:p>
                      <a:r>
                        <a:rPr lang="en-US" dirty="0"/>
                        <a:t>1</a:t>
                      </a:r>
                      <a:endParaRPr lang="en-IN" dirty="0"/>
                    </a:p>
                  </a:txBody>
                  <a:tcPr/>
                </a:tc>
                <a:tc>
                  <a:txBody>
                    <a:bodyPr/>
                    <a:lstStyle/>
                    <a:p>
                      <a:r>
                        <a:rPr lang="en-US"/>
                        <a:t>0.0400 J</a:t>
                      </a:r>
                      <a:endParaRPr lang="en-IN" dirty="0"/>
                    </a:p>
                  </a:txBody>
                  <a:tcPr/>
                </a:tc>
                <a:tc>
                  <a:txBody>
                    <a:bodyPr/>
                    <a:lstStyle/>
                    <a:p>
                      <a:r>
                        <a:rPr lang="en-US"/>
                        <a:t>0.03 J</a:t>
                      </a:r>
                      <a:endParaRPr lang="en-IN" dirty="0"/>
                    </a:p>
                  </a:txBody>
                  <a:tcPr/>
                </a:tc>
                <a:tc>
                  <a:txBody>
                    <a:bodyPr/>
                    <a:lstStyle/>
                    <a:p>
                      <a:r>
                        <a:rPr lang="en-US" dirty="0"/>
                        <a:t>25%</a:t>
                      </a:r>
                      <a:endParaRPr lang="en-IN" dirty="0"/>
                    </a:p>
                  </a:txBody>
                  <a:tcPr/>
                </a:tc>
                <a:extLst>
                  <a:ext uri="{0D108BD9-81ED-4DB2-BD59-A6C34878D82A}">
                    <a16:rowId xmlns:a16="http://schemas.microsoft.com/office/drawing/2014/main" val="744751815"/>
                  </a:ext>
                </a:extLst>
              </a:tr>
            </a:tbl>
          </a:graphicData>
        </a:graphic>
      </p:graphicFrame>
      <p:graphicFrame>
        <p:nvGraphicFramePr>
          <p:cNvPr id="5" name="Table 4">
            <a:extLst>
              <a:ext uri="{FF2B5EF4-FFF2-40B4-BE49-F238E27FC236}">
                <a16:creationId xmlns:a16="http://schemas.microsoft.com/office/drawing/2014/main" id="{EFAE1013-2FEA-4DB8-B963-F70ACCBCBFFF}"/>
              </a:ext>
            </a:extLst>
          </p:cNvPr>
          <p:cNvGraphicFramePr>
            <a:graphicFrameLocks noGrp="1"/>
          </p:cNvGraphicFramePr>
          <p:nvPr>
            <p:extLst>
              <p:ext uri="{D42A27DB-BD31-4B8C-83A1-F6EECF244321}">
                <p14:modId xmlns:p14="http://schemas.microsoft.com/office/powerpoint/2010/main" val="4002912326"/>
              </p:ext>
            </p:extLst>
          </p:nvPr>
        </p:nvGraphicFramePr>
        <p:xfrm>
          <a:off x="6905897" y="2365395"/>
          <a:ext cx="4911636" cy="2127210"/>
        </p:xfrm>
        <a:graphic>
          <a:graphicData uri="http://schemas.openxmlformats.org/drawingml/2006/table">
            <a:tbl>
              <a:tblPr firstRow="1" bandRow="1">
                <a:tableStyleId>{5C22544A-7EE6-4342-B048-85BDC9FD1C3A}</a:tableStyleId>
              </a:tblPr>
              <a:tblGrid>
                <a:gridCol w="1227909">
                  <a:extLst>
                    <a:ext uri="{9D8B030D-6E8A-4147-A177-3AD203B41FA5}">
                      <a16:colId xmlns:a16="http://schemas.microsoft.com/office/drawing/2014/main" val="1049342131"/>
                    </a:ext>
                  </a:extLst>
                </a:gridCol>
                <a:gridCol w="1227909">
                  <a:extLst>
                    <a:ext uri="{9D8B030D-6E8A-4147-A177-3AD203B41FA5}">
                      <a16:colId xmlns:a16="http://schemas.microsoft.com/office/drawing/2014/main" val="870649372"/>
                    </a:ext>
                  </a:extLst>
                </a:gridCol>
                <a:gridCol w="1227909">
                  <a:extLst>
                    <a:ext uri="{9D8B030D-6E8A-4147-A177-3AD203B41FA5}">
                      <a16:colId xmlns:a16="http://schemas.microsoft.com/office/drawing/2014/main" val="2424149570"/>
                    </a:ext>
                  </a:extLst>
                </a:gridCol>
                <a:gridCol w="1227909">
                  <a:extLst>
                    <a:ext uri="{9D8B030D-6E8A-4147-A177-3AD203B41FA5}">
                      <a16:colId xmlns:a16="http://schemas.microsoft.com/office/drawing/2014/main" val="3786369996"/>
                    </a:ext>
                  </a:extLst>
                </a:gridCol>
              </a:tblGrid>
              <a:tr h="404270">
                <a:tc gridSpan="4">
                  <a:txBody>
                    <a:bodyPr/>
                    <a:lstStyle/>
                    <a:p>
                      <a:r>
                        <a:rPr lang="en-US" dirty="0"/>
                        <a:t>Tennis Ball</a:t>
                      </a:r>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5123462"/>
                  </a:ext>
                </a:extLst>
              </a:tr>
              <a:tr h="890310">
                <a:tc>
                  <a:txBody>
                    <a:bodyPr/>
                    <a:lstStyle/>
                    <a:p>
                      <a:r>
                        <a:rPr lang="en-US" dirty="0"/>
                        <a:t>Bounce</a:t>
                      </a:r>
                      <a:endParaRPr lang="en-IN" dirty="0"/>
                    </a:p>
                  </a:txBody>
                  <a:tcPr/>
                </a:tc>
                <a:tc>
                  <a:txBody>
                    <a:bodyPr/>
                    <a:lstStyle/>
                    <a:p>
                      <a:r>
                        <a:rPr lang="en-US" dirty="0"/>
                        <a:t>Total Energy</a:t>
                      </a:r>
                      <a:endParaRPr lang="en-IN" dirty="0"/>
                    </a:p>
                  </a:txBody>
                  <a:tcPr/>
                </a:tc>
                <a:tc>
                  <a:txBody>
                    <a:bodyPr/>
                    <a:lstStyle/>
                    <a:p>
                      <a:r>
                        <a:rPr lang="en-US" dirty="0"/>
                        <a:t>Total energy(exp)</a:t>
                      </a:r>
                      <a:endParaRPr lang="en-IN" dirty="0"/>
                    </a:p>
                  </a:txBody>
                  <a:tcPr/>
                </a:tc>
                <a:tc>
                  <a:txBody>
                    <a:bodyPr/>
                    <a:lstStyle/>
                    <a:p>
                      <a:r>
                        <a:rPr lang="en-US" dirty="0"/>
                        <a:t>Error</a:t>
                      </a:r>
                      <a:endParaRPr lang="en-IN" dirty="0"/>
                    </a:p>
                  </a:txBody>
                  <a:tcPr/>
                </a:tc>
                <a:extLst>
                  <a:ext uri="{0D108BD9-81ED-4DB2-BD59-A6C34878D82A}">
                    <a16:rowId xmlns:a16="http://schemas.microsoft.com/office/drawing/2014/main" val="1385036055"/>
                  </a:ext>
                </a:extLst>
              </a:tr>
              <a:tr h="404270">
                <a:tc>
                  <a:txBody>
                    <a:bodyPr/>
                    <a:lstStyle/>
                    <a:p>
                      <a:r>
                        <a:rPr lang="en-US" dirty="0"/>
                        <a:t>0</a:t>
                      </a:r>
                      <a:endParaRPr lang="en-IN" dirty="0"/>
                    </a:p>
                  </a:txBody>
                  <a:tcPr/>
                </a:tc>
                <a:tc>
                  <a:txBody>
                    <a:bodyPr/>
                    <a:lstStyle/>
                    <a:p>
                      <a:r>
                        <a:rPr lang="en-US" dirty="0"/>
                        <a:t> 0.21 J</a:t>
                      </a:r>
                      <a:endParaRPr lang="en-IN" dirty="0"/>
                    </a:p>
                  </a:txBody>
                  <a:tcPr/>
                </a:tc>
                <a:tc>
                  <a:txBody>
                    <a:bodyPr/>
                    <a:lstStyle/>
                    <a:p>
                      <a:r>
                        <a:rPr lang="en-US" dirty="0"/>
                        <a:t>0.21 J</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200154815"/>
                  </a:ext>
                </a:extLst>
              </a:tr>
              <a:tr h="404270">
                <a:tc>
                  <a:txBody>
                    <a:bodyPr/>
                    <a:lstStyle/>
                    <a:p>
                      <a:r>
                        <a:rPr lang="en-US" dirty="0"/>
                        <a:t>1</a:t>
                      </a:r>
                      <a:endParaRPr lang="en-IN" dirty="0"/>
                    </a:p>
                  </a:txBody>
                  <a:tcPr/>
                </a:tc>
                <a:tc>
                  <a:txBody>
                    <a:bodyPr/>
                    <a:lstStyle/>
                    <a:p>
                      <a:r>
                        <a:rPr lang="en-US" dirty="0"/>
                        <a:t>0.14 J</a:t>
                      </a:r>
                      <a:endParaRPr lang="en-IN" dirty="0"/>
                    </a:p>
                  </a:txBody>
                  <a:tcPr/>
                </a:tc>
                <a:tc>
                  <a:txBody>
                    <a:bodyPr/>
                    <a:lstStyle/>
                    <a:p>
                      <a:r>
                        <a:rPr lang="en-US" dirty="0"/>
                        <a:t>0.15 J</a:t>
                      </a:r>
                      <a:endParaRPr lang="en-IN" dirty="0"/>
                    </a:p>
                  </a:txBody>
                  <a:tcPr/>
                </a:tc>
                <a:tc>
                  <a:txBody>
                    <a:bodyPr/>
                    <a:lstStyle/>
                    <a:p>
                      <a:r>
                        <a:rPr lang="en-US" dirty="0"/>
                        <a:t>7%</a:t>
                      </a:r>
                      <a:endParaRPr lang="en-IN" dirty="0"/>
                    </a:p>
                  </a:txBody>
                  <a:tcPr/>
                </a:tc>
                <a:extLst>
                  <a:ext uri="{0D108BD9-81ED-4DB2-BD59-A6C34878D82A}">
                    <a16:rowId xmlns:a16="http://schemas.microsoft.com/office/drawing/2014/main" val="2313721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1F0434-46A8-40AB-A8A6-F38B4E8D17D5}"/>
                  </a:ext>
                </a:extLst>
              </p:cNvPr>
              <p:cNvSpPr txBox="1"/>
              <p:nvPr/>
            </p:nvSpPr>
            <p:spPr>
              <a:xfrm>
                <a:off x="5109883" y="353670"/>
                <a:ext cx="6096000" cy="1604735"/>
              </a:xfrm>
              <a:prstGeom prst="rect">
                <a:avLst/>
              </a:prstGeom>
              <a:noFill/>
            </p:spPr>
            <p:txBody>
              <a:bodyPr wrap="square">
                <a:spAutoFit/>
              </a:bodyPr>
              <a:lstStyle/>
              <a:p>
                <a:r>
                  <a:rPr lang="en-IN" dirty="0">
                    <a:latin typeface="Argentum Sans Light" panose="00000400000000000000" pitchFamily="2" charset="0"/>
                  </a:rPr>
                  <a:t>Value of h for tennis ball on wood table :</a:t>
                </a:r>
              </a:p>
              <a:p>
                <a:r>
                  <a:rPr lang="en-IN" dirty="0">
                    <a:latin typeface="Argentum Sans Light" panose="00000400000000000000" pitchFamily="2" charset="0"/>
                  </a:rPr>
                  <a:t>Initial height without bounce = 60cm</a:t>
                </a:r>
              </a:p>
              <a:p>
                <a:r>
                  <a:rPr lang="en-IN" dirty="0">
                    <a:latin typeface="Argentum Sans Light" panose="00000400000000000000" pitchFamily="2" charset="0"/>
                  </a:rPr>
                  <a:t>U when  ball touches for the surface for first bounce = 3.43m/s</a:t>
                </a:r>
              </a:p>
              <a:p>
                <a:r>
                  <a:rPr lang="en-IN" dirty="0">
                    <a:latin typeface="Argentum Sans Light" panose="00000400000000000000" pitchFamily="2" charset="0"/>
                  </a:rPr>
                  <a:t>a, acceleration will remain constant = g  = 9.81m/s/s</a:t>
                </a:r>
              </a:p>
              <a:p>
                <a:r>
                  <a:rPr lang="en-IN" dirty="0">
                    <a:latin typeface="Argentum Sans Light" panose="00000400000000000000" pitchFamily="2" charset="0"/>
                  </a:rPr>
                  <a:t>Error  = </a:t>
                </a:r>
                <a14:m>
                  <m:oMath xmlns:m="http://schemas.openxmlformats.org/officeDocument/2006/math">
                    <m:f>
                      <m:fPr>
                        <m:ctrlPr>
                          <a:rPr lang="en-IN"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𝑚𝑒𝑎𝑠𝑢𝑒𝑟𝑑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𝑡h𝑒𝑜𝑟𝑒𝑡𝑖𝑐𝑎𝑙</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m:t>
                        </m:r>
                      </m:num>
                      <m:den>
                        <m:r>
                          <a:rPr lang="en-US" b="0" i="1" smtClean="0">
                            <a:latin typeface="Cambria Math" panose="02040503050406030204" pitchFamily="18" charset="0"/>
                          </a:rPr>
                          <m:t>𝑡h𝑒𝑜𝑟𝑒𝑡𝑖𝑐𝑎𝑙</m:t>
                        </m:r>
                        <m:r>
                          <a:rPr lang="en-US" b="0" i="1" smtClean="0">
                            <a:latin typeface="Cambria Math" panose="02040503050406030204" pitchFamily="18" charset="0"/>
                          </a:rPr>
                          <m:t> </m:t>
                        </m:r>
                        <m:r>
                          <a:rPr lang="en-US" b="0" i="1" smtClean="0">
                            <a:latin typeface="Cambria Math" panose="02040503050406030204" pitchFamily="18" charset="0"/>
                          </a:rPr>
                          <m:t>𝑣𝑎𝑙𝑢𝑒</m:t>
                        </m:r>
                      </m:den>
                    </m:f>
                    <m:r>
                      <a:rPr lang="en-US" b="0" i="1" smtClean="0">
                        <a:latin typeface="Cambria Math" panose="02040503050406030204" pitchFamily="18" charset="0"/>
                      </a:rPr>
                      <m:t>𝑥</m:t>
                    </m:r>
                    <m:r>
                      <a:rPr lang="en-US" b="0" i="1" smtClean="0">
                        <a:latin typeface="Cambria Math" panose="02040503050406030204" pitchFamily="18" charset="0"/>
                      </a:rPr>
                      <m:t> 100</m:t>
                    </m:r>
                  </m:oMath>
                </a14:m>
                <a:endParaRPr lang="en-IN" dirty="0">
                  <a:latin typeface="Argentum Sans Light" panose="00000400000000000000" pitchFamily="2" charset="0"/>
                </a:endParaRPr>
              </a:p>
            </p:txBody>
          </p:sp>
        </mc:Choice>
        <mc:Fallback xmlns="">
          <p:sp>
            <p:nvSpPr>
              <p:cNvPr id="6" name="TextBox 5">
                <a:extLst>
                  <a:ext uri="{FF2B5EF4-FFF2-40B4-BE49-F238E27FC236}">
                    <a16:creationId xmlns:a16="http://schemas.microsoft.com/office/drawing/2014/main" id="{221F0434-46A8-40AB-A8A6-F38B4E8D17D5}"/>
                  </a:ext>
                </a:extLst>
              </p:cNvPr>
              <p:cNvSpPr txBox="1">
                <a:spLocks noRot="1" noChangeAspect="1" noMove="1" noResize="1" noEditPoints="1" noAdjustHandles="1" noChangeArrowheads="1" noChangeShapeType="1" noTextEdit="1"/>
              </p:cNvSpPr>
              <p:nvPr/>
            </p:nvSpPr>
            <p:spPr>
              <a:xfrm>
                <a:off x="5109883" y="353670"/>
                <a:ext cx="6096000" cy="1604735"/>
              </a:xfrm>
              <a:prstGeom prst="rect">
                <a:avLst/>
              </a:prstGeom>
              <a:blipFill>
                <a:blip r:embed="rId5"/>
                <a:stretch>
                  <a:fillRect l="-800" t="-1901" b="-1901"/>
                </a:stretch>
              </a:blipFill>
            </p:spPr>
            <p:txBody>
              <a:bodyPr/>
              <a:lstStyle/>
              <a:p>
                <a:r>
                  <a:rPr lang="en-IN">
                    <a:noFill/>
                  </a:rPr>
                  <a:t> </a:t>
                </a:r>
              </a:p>
            </p:txBody>
          </p:sp>
        </mc:Fallback>
      </mc:AlternateContent>
      <p:sp>
        <p:nvSpPr>
          <p:cNvPr id="7" name="Title 1">
            <a:extLst>
              <a:ext uri="{FF2B5EF4-FFF2-40B4-BE49-F238E27FC236}">
                <a16:creationId xmlns:a16="http://schemas.microsoft.com/office/drawing/2014/main" id="{D610781F-B08D-413B-A567-431EB2DE4792}"/>
              </a:ext>
            </a:extLst>
          </p:cNvPr>
          <p:cNvSpPr>
            <a:spLocks noGrp="1"/>
          </p:cNvSpPr>
          <p:nvPr>
            <p:ph type="title"/>
          </p:nvPr>
        </p:nvSpPr>
        <p:spPr>
          <a:xfrm>
            <a:off x="838200" y="365125"/>
            <a:ext cx="4002741" cy="1325563"/>
          </a:xfrm>
        </p:spPr>
        <p:txBody>
          <a:bodyPr>
            <a:normAutofit fontScale="90000"/>
          </a:bodyPr>
          <a:lstStyle/>
          <a:p>
            <a:pPr>
              <a:lnSpc>
                <a:spcPct val="100000"/>
              </a:lnSpc>
            </a:pPr>
            <a:r>
              <a:rPr lang="en-US" sz="3600" dirty="0">
                <a:solidFill>
                  <a:srgbClr val="0070C0"/>
                </a:solidFill>
                <a:latin typeface="Argentum Sans Light" panose="00000400000000000000" pitchFamily="2" charset="0"/>
              </a:rPr>
              <a:t>Experimental Analysis</a:t>
            </a:r>
            <a:br>
              <a:rPr lang="en-US" dirty="0"/>
            </a:br>
            <a:br>
              <a:rPr lang="en-US" sz="2800" dirty="0"/>
            </a:br>
            <a:r>
              <a:rPr lang="en-US" sz="2700" dirty="0">
                <a:latin typeface="Argentum Sans Light" panose="00000400000000000000" pitchFamily="2" charset="0"/>
              </a:rPr>
              <a:t>Error analysis</a:t>
            </a:r>
            <a:endParaRPr lang="en-IN" dirty="0">
              <a:latin typeface="Argentum Sans Light" panose="00000400000000000000" pitchFamily="2" charset="0"/>
            </a:endParaRPr>
          </a:p>
        </p:txBody>
      </p:sp>
    </p:spTree>
    <p:extLst>
      <p:ext uri="{BB962C8B-B14F-4D97-AF65-F5344CB8AC3E}">
        <p14:creationId xmlns:p14="http://schemas.microsoft.com/office/powerpoint/2010/main" val="2059062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3011D-38AD-44E6-B23D-904C44E89FB2}"/>
              </a:ext>
            </a:extLst>
          </p:cNvPr>
          <p:cNvSpPr>
            <a:spLocks noGrp="1"/>
          </p:cNvSpPr>
          <p:nvPr>
            <p:ph type="title"/>
          </p:nvPr>
        </p:nvSpPr>
        <p:spPr/>
        <p:txBody>
          <a:bodyPr>
            <a:normAutofit/>
          </a:bodyPr>
          <a:lstStyle/>
          <a:p>
            <a:pPr algn="ctr"/>
            <a:r>
              <a:rPr lang="en-IN" sz="4000" b="1" dirty="0">
                <a:solidFill>
                  <a:srgbClr val="0070C0"/>
                </a:solidFill>
                <a:latin typeface="Argentum Sans Light" panose="00000400000000000000" pitchFamily="2" charset="0"/>
                <a:ea typeface="Adobe Heiti Std R" panose="020B0400000000000000" pitchFamily="34" charset="-128"/>
              </a:rPr>
              <a:t>Acknowledgement</a:t>
            </a:r>
          </a:p>
        </p:txBody>
      </p:sp>
      <p:sp>
        <p:nvSpPr>
          <p:cNvPr id="3" name="Content Placeholder 2">
            <a:extLst>
              <a:ext uri="{FF2B5EF4-FFF2-40B4-BE49-F238E27FC236}">
                <a16:creationId xmlns:a16="http://schemas.microsoft.com/office/drawing/2014/main" id="{193C5573-9CF8-4AF7-ADDB-D5FD882DDBBC}"/>
              </a:ext>
            </a:extLst>
          </p:cNvPr>
          <p:cNvSpPr>
            <a:spLocks noGrp="1"/>
          </p:cNvSpPr>
          <p:nvPr>
            <p:ph idx="1"/>
          </p:nvPr>
        </p:nvSpPr>
        <p:spPr/>
        <p:txBody>
          <a:bodyPr/>
          <a:lstStyle/>
          <a:p>
            <a:pPr marL="0" indent="0">
              <a:buNone/>
            </a:pPr>
            <a:r>
              <a:rPr lang="en-IN" dirty="0"/>
              <a:t>We would like to express our special tanks of gratitude to our professors who gave us the golden opportunity to do this wonderful project on this topic, which helped us in doing a lot of practical work and we came to know about so many new things </a:t>
            </a:r>
          </a:p>
          <a:p>
            <a:endParaRPr lang="en-IN" dirty="0"/>
          </a:p>
          <a:p>
            <a:pPr marL="0" indent="0" algn="ctr">
              <a:buNone/>
            </a:pPr>
            <a:r>
              <a:rPr lang="en-IN" sz="7200" dirty="0"/>
              <a:t>Thank you</a:t>
            </a:r>
          </a:p>
        </p:txBody>
      </p:sp>
    </p:spTree>
    <p:extLst>
      <p:ext uri="{BB962C8B-B14F-4D97-AF65-F5344CB8AC3E}">
        <p14:creationId xmlns:p14="http://schemas.microsoft.com/office/powerpoint/2010/main" val="171714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B72E-09E1-2A99-D737-CDE8E5EA4CFD}"/>
              </a:ext>
            </a:extLst>
          </p:cNvPr>
          <p:cNvSpPr>
            <a:spLocks noGrp="1"/>
          </p:cNvSpPr>
          <p:nvPr>
            <p:ph type="title"/>
          </p:nvPr>
        </p:nvSpPr>
        <p:spPr>
          <a:xfrm>
            <a:off x="-288472" y="330290"/>
            <a:ext cx="12768943" cy="1325563"/>
          </a:xfrm>
        </p:spPr>
        <p:txBody>
          <a:bodyPr>
            <a:normAutofit/>
          </a:bodyPr>
          <a:lstStyle/>
          <a:p>
            <a:r>
              <a:rPr lang="en-IN" sz="2400" b="1" dirty="0">
                <a:solidFill>
                  <a:schemeClr val="accent1"/>
                </a:solidFill>
                <a:latin typeface="Argentum Sans Light" panose="00000400000000000000" pitchFamily="2" charset="0"/>
                <a:ea typeface="Adobe Heiti Std R" panose="020B0400000000000000" pitchFamily="34" charset="-128"/>
              </a:rPr>
              <a:t>                  </a:t>
            </a:r>
            <a:r>
              <a:rPr lang="en-IN" sz="4000" b="1" dirty="0">
                <a:solidFill>
                  <a:srgbClr val="0070C0"/>
                </a:solidFill>
                <a:latin typeface="Argentum Sans Light" panose="00000400000000000000" pitchFamily="2" charset="0"/>
                <a:ea typeface="Adobe Heiti Std R" panose="020B0400000000000000" pitchFamily="34" charset="-128"/>
              </a:rPr>
              <a:t>Group description and Contributions</a:t>
            </a:r>
          </a:p>
        </p:txBody>
      </p:sp>
      <p:sp>
        <p:nvSpPr>
          <p:cNvPr id="6" name="Content Placeholder 5">
            <a:extLst>
              <a:ext uri="{FF2B5EF4-FFF2-40B4-BE49-F238E27FC236}">
                <a16:creationId xmlns:a16="http://schemas.microsoft.com/office/drawing/2014/main" id="{57722C74-EA5A-F54E-B1BF-2538017D180D}"/>
              </a:ext>
            </a:extLst>
          </p:cNvPr>
          <p:cNvSpPr>
            <a:spLocks noGrp="1"/>
          </p:cNvSpPr>
          <p:nvPr>
            <p:ph idx="1"/>
          </p:nvPr>
        </p:nvSpPr>
        <p:spPr>
          <a:xfrm>
            <a:off x="838200" y="1825624"/>
            <a:ext cx="10515600" cy="4906101"/>
          </a:xfrm>
        </p:spPr>
        <p:txBody>
          <a:bodyPr>
            <a:normAutofit/>
          </a:bodyPr>
          <a:lstStyle/>
          <a:p>
            <a:pPr marL="0" indent="0">
              <a:buNone/>
            </a:pPr>
            <a:r>
              <a:rPr lang="en-IN" sz="2000" b="1" dirty="0">
                <a:latin typeface="Argentum Sans Light" panose="00000400000000000000" pitchFamily="2" charset="0"/>
              </a:rPr>
              <a:t>PREM PYARI SATSANGI:</a:t>
            </a:r>
            <a:r>
              <a:rPr lang="en-IN" sz="2000" dirty="0">
                <a:latin typeface="Argentum Sans Light" panose="00000400000000000000" pitchFamily="2" charset="0"/>
              </a:rPr>
              <a:t> THEORY AND PHYSICS BEHIND WHY BALL STOPS  BOUNCING</a:t>
            </a:r>
          </a:p>
          <a:p>
            <a:pPr marL="0" indent="0">
              <a:buNone/>
            </a:pPr>
            <a:endParaRPr lang="en-IN" sz="2000" dirty="0">
              <a:latin typeface="Argentum Sans Light" panose="00000400000000000000" pitchFamily="2" charset="0"/>
            </a:endParaRPr>
          </a:p>
          <a:p>
            <a:pPr marL="0" indent="0">
              <a:buNone/>
            </a:pPr>
            <a:r>
              <a:rPr lang="en-IN" sz="2000" b="1" dirty="0">
                <a:latin typeface="Argentum Sans Light" panose="00000400000000000000" pitchFamily="2" charset="0"/>
              </a:rPr>
              <a:t>RANJEET BAHADUR: </a:t>
            </a:r>
            <a:r>
              <a:rPr lang="en-IN" sz="2000" dirty="0">
                <a:latin typeface="Argentum Sans Light" panose="00000400000000000000" pitchFamily="2" charset="0"/>
              </a:rPr>
              <a:t>THEORETICAL AND EXPERIMENTAL ANALYSIS</a:t>
            </a:r>
          </a:p>
          <a:p>
            <a:pPr marL="0" indent="0">
              <a:buNone/>
            </a:pPr>
            <a:endParaRPr lang="en-IN" sz="2000" dirty="0">
              <a:latin typeface="Argentum Sans Light" panose="00000400000000000000" pitchFamily="2" charset="0"/>
            </a:endParaRPr>
          </a:p>
          <a:p>
            <a:pPr marL="0" indent="0">
              <a:buNone/>
            </a:pPr>
            <a:r>
              <a:rPr lang="en-IN" sz="2000" b="1" dirty="0">
                <a:latin typeface="Argentum Sans Light" panose="00000400000000000000" pitchFamily="2" charset="0"/>
              </a:rPr>
              <a:t>SEHAJPREET SINGH</a:t>
            </a:r>
            <a:r>
              <a:rPr lang="en-IN" sz="2000" dirty="0">
                <a:latin typeface="Argentum Sans Light" panose="00000400000000000000" pitchFamily="2" charset="0"/>
              </a:rPr>
              <a:t>: CAD MODEL, 3D-PRINTED PARTS, ARDUINO 					                      PROGAMME,ASSEMBLY</a:t>
            </a:r>
          </a:p>
          <a:p>
            <a:pPr marL="0" indent="0">
              <a:buNone/>
            </a:pPr>
            <a:endParaRPr lang="en-IN" sz="2000" b="1" dirty="0">
              <a:latin typeface="Argentum Sans Light" panose="00000400000000000000" pitchFamily="2" charset="0"/>
            </a:endParaRPr>
          </a:p>
          <a:p>
            <a:pPr marL="0" indent="0">
              <a:buNone/>
            </a:pPr>
            <a:r>
              <a:rPr lang="en-IN" sz="2000" b="1" dirty="0">
                <a:latin typeface="Argentum Sans Light" panose="00000400000000000000" pitchFamily="2" charset="0"/>
              </a:rPr>
              <a:t>SPRAHA SINGH</a:t>
            </a:r>
            <a:r>
              <a:rPr lang="en-IN" sz="2000" dirty="0">
                <a:latin typeface="Argentum Sans Light" panose="00000400000000000000" pitchFamily="2" charset="0"/>
              </a:rPr>
              <a:t>: ALGODOO SIMULATIONS AND PPT</a:t>
            </a:r>
          </a:p>
          <a:p>
            <a:pPr marL="0" indent="0">
              <a:buNone/>
            </a:pPr>
            <a:endParaRPr lang="en-IN" sz="2000" b="1" dirty="0">
              <a:latin typeface="Argentum Sans Light" panose="00000400000000000000" pitchFamily="2" charset="0"/>
            </a:endParaRPr>
          </a:p>
          <a:p>
            <a:pPr marL="0" indent="0">
              <a:buNone/>
            </a:pPr>
            <a:r>
              <a:rPr lang="en-IN" sz="2000" b="1" dirty="0">
                <a:latin typeface="Argentum Sans Light" panose="00000400000000000000" pitchFamily="2" charset="0"/>
              </a:rPr>
              <a:t>TUSHAR SHARMA</a:t>
            </a:r>
            <a:r>
              <a:rPr lang="en-IN" sz="2000" dirty="0">
                <a:latin typeface="Argentum Sans Light" panose="00000400000000000000" pitchFamily="2" charset="0"/>
              </a:rPr>
              <a:t>: CAD MODEL, 3D-PRINTED PARTS, ARDUINO 						   PROGAMME,ASSEMBLY</a:t>
            </a:r>
          </a:p>
          <a:p>
            <a:pPr marL="0" indent="0">
              <a:buNone/>
            </a:pPr>
            <a:endParaRPr lang="en-IN" sz="2000" dirty="0">
              <a:latin typeface="Argentum Sans Light" panose="00000400000000000000" pitchFamily="2" charset="0"/>
            </a:endParaRPr>
          </a:p>
          <a:p>
            <a:pPr marL="0" indent="0">
              <a:buNone/>
            </a:pPr>
            <a:endParaRPr lang="en-IN" sz="2000" dirty="0">
              <a:latin typeface="Argentum Sans Light" panose="00000400000000000000" pitchFamily="2" charset="0"/>
            </a:endParaRPr>
          </a:p>
        </p:txBody>
      </p:sp>
    </p:spTree>
    <p:extLst>
      <p:ext uri="{BB962C8B-B14F-4D97-AF65-F5344CB8AC3E}">
        <p14:creationId xmlns:p14="http://schemas.microsoft.com/office/powerpoint/2010/main" val="277954164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1D83-7FDF-A6F9-5ED1-6B5D71117C42}"/>
              </a:ext>
            </a:extLst>
          </p:cNvPr>
          <p:cNvSpPr>
            <a:spLocks noGrp="1"/>
          </p:cNvSpPr>
          <p:nvPr>
            <p:ph type="title"/>
          </p:nvPr>
        </p:nvSpPr>
        <p:spPr>
          <a:xfrm>
            <a:off x="0" y="245052"/>
            <a:ext cx="10515600" cy="1380548"/>
          </a:xfrm>
        </p:spPr>
        <p:txBody>
          <a:bodyPr/>
          <a:lstStyle/>
          <a:p>
            <a:r>
              <a:rPr lang="en-IN" b="1" dirty="0">
                <a:solidFill>
                  <a:schemeClr val="accent1"/>
                </a:solidFill>
                <a:latin typeface="Adobe Heiti Std R" panose="020B0400000000000000" pitchFamily="34" charset="-128"/>
                <a:ea typeface="Adobe Heiti Std R" panose="020B0400000000000000" pitchFamily="34" charset="-128"/>
              </a:rPr>
              <a:t>                        </a:t>
            </a:r>
            <a:r>
              <a:rPr lang="en-IN" sz="4900" b="1" dirty="0">
                <a:solidFill>
                  <a:srgbClr val="0070C0"/>
                </a:solidFill>
                <a:latin typeface="Argentum Sans Medium" panose="00000600000000000000" pitchFamily="2" charset="0"/>
                <a:ea typeface="Adobe Heiti Std R" panose="020B0400000000000000" pitchFamily="34" charset="-128"/>
              </a:rPr>
              <a:t>INTRODUCTION</a:t>
            </a:r>
          </a:p>
        </p:txBody>
      </p:sp>
      <p:sp>
        <p:nvSpPr>
          <p:cNvPr id="7" name="TextBox 6">
            <a:extLst>
              <a:ext uri="{FF2B5EF4-FFF2-40B4-BE49-F238E27FC236}">
                <a16:creationId xmlns:a16="http://schemas.microsoft.com/office/drawing/2014/main" id="{2F2153D7-BEDB-69EF-D9D8-6F7620FCFF49}"/>
              </a:ext>
            </a:extLst>
          </p:cNvPr>
          <p:cNvSpPr txBox="1"/>
          <p:nvPr/>
        </p:nvSpPr>
        <p:spPr>
          <a:xfrm>
            <a:off x="665017" y="1625600"/>
            <a:ext cx="6142182" cy="4154984"/>
          </a:xfrm>
          <a:prstGeom prst="rect">
            <a:avLst/>
          </a:prstGeom>
          <a:noFill/>
        </p:spPr>
        <p:txBody>
          <a:bodyPr wrap="square" rtlCol="0">
            <a:spAutoFit/>
          </a:bodyPr>
          <a:lstStyle/>
          <a:p>
            <a:r>
              <a:rPr lang="en-US" sz="2000" dirty="0">
                <a:latin typeface="Argentum Sans ExtraLight" panose="00000300000000000000" pitchFamily="2" charset="0"/>
              </a:rPr>
              <a:t>The</a:t>
            </a:r>
            <a:r>
              <a:rPr lang="en-US" sz="2400" dirty="0"/>
              <a:t> </a:t>
            </a:r>
            <a:r>
              <a:rPr lang="en-US" sz="2000" dirty="0">
                <a:latin typeface="Argentum Sans ExtraLight" panose="00000300000000000000" pitchFamily="2" charset="0"/>
              </a:rPr>
              <a:t>physics of a bouncing ball concerns the physical behavior of bouncing balls , particularly its motion before, during, and after impact against the surface of another body. The motion of a ball is generally described by projectile motion (which can be affected by gravity, drag, the Magnus effect, and buoyancy), while its impact is usually characterized through the coefficient of restitution(which can be affected by the nature of the ball, the nature of the impacting surface, the impact velocity, rotation, and local conditions such as temperature and pressure).</a:t>
            </a:r>
            <a:endParaRPr lang="en-IN" sz="2000" dirty="0">
              <a:latin typeface="Argentum Sans ExtraLight" panose="00000300000000000000" pitchFamily="2" charset="0"/>
            </a:endParaRPr>
          </a:p>
        </p:txBody>
      </p:sp>
      <p:sp>
        <p:nvSpPr>
          <p:cNvPr id="8" name="Content Placeholder 7">
            <a:extLst>
              <a:ext uri="{FF2B5EF4-FFF2-40B4-BE49-F238E27FC236}">
                <a16:creationId xmlns:a16="http://schemas.microsoft.com/office/drawing/2014/main" id="{BFEB859C-8D77-4874-A62A-62C410A34EC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22030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D759A-98BE-8D27-9165-3F07F5458BA7}"/>
              </a:ext>
            </a:extLst>
          </p:cNvPr>
          <p:cNvSpPr>
            <a:spLocks noGrp="1"/>
          </p:cNvSpPr>
          <p:nvPr>
            <p:ph type="title"/>
          </p:nvPr>
        </p:nvSpPr>
        <p:spPr/>
        <p:txBody>
          <a:bodyPr/>
          <a:lstStyle/>
          <a:p>
            <a:r>
              <a:rPr lang="en-IN" b="1" dirty="0">
                <a:solidFill>
                  <a:schemeClr val="accent1"/>
                </a:solidFill>
                <a:latin typeface="Adobe Heiti Std R" panose="020B0400000000000000" pitchFamily="34" charset="-128"/>
                <a:ea typeface="Adobe Heiti Std R" panose="020B0400000000000000" pitchFamily="34" charset="-128"/>
              </a:rPr>
              <a:t>                       </a:t>
            </a:r>
            <a:r>
              <a:rPr lang="en-IN" sz="4900" b="1" dirty="0">
                <a:solidFill>
                  <a:srgbClr val="0070C0"/>
                </a:solidFill>
                <a:latin typeface="Argentum Sans Medium" panose="00000600000000000000" pitchFamily="2" charset="0"/>
                <a:ea typeface="Adobe Heiti Std R" panose="020B0400000000000000" pitchFamily="34" charset="-128"/>
              </a:rPr>
              <a:t>THEORY</a:t>
            </a:r>
          </a:p>
        </p:txBody>
      </p:sp>
      <p:sp>
        <p:nvSpPr>
          <p:cNvPr id="3" name="Content Placeholder 2">
            <a:extLst>
              <a:ext uri="{FF2B5EF4-FFF2-40B4-BE49-F238E27FC236}">
                <a16:creationId xmlns:a16="http://schemas.microsoft.com/office/drawing/2014/main" id="{B3414D87-9429-3ADC-24EC-03907072284F}"/>
              </a:ext>
            </a:extLst>
          </p:cNvPr>
          <p:cNvSpPr>
            <a:spLocks noGrp="1"/>
          </p:cNvSpPr>
          <p:nvPr>
            <p:ph idx="1"/>
          </p:nvPr>
        </p:nvSpPr>
        <p:spPr>
          <a:xfrm>
            <a:off x="838200" y="1545863"/>
            <a:ext cx="7890163" cy="4870739"/>
          </a:xfrm>
        </p:spPr>
        <p:txBody>
          <a:bodyPr>
            <a:noAutofit/>
          </a:bodyPr>
          <a:lstStyle/>
          <a:p>
            <a:pPr marL="0" indent="0" algn="l">
              <a:buNone/>
            </a:pPr>
            <a:r>
              <a:rPr lang="en-US" sz="1800" dirty="0">
                <a:latin typeface="Argentum Sans ExtraLight" panose="00000300000000000000" pitchFamily="2" charset="0"/>
              </a:rPr>
              <a:t>Forces during flight and effect on motion</a:t>
            </a:r>
          </a:p>
          <a:p>
            <a:r>
              <a:rPr lang="en-US" sz="1800" b="1" dirty="0">
                <a:solidFill>
                  <a:schemeClr val="accent1"/>
                </a:solidFill>
                <a:latin typeface="Argentum Sans ExtraLight" panose="00000300000000000000" pitchFamily="2" charset="0"/>
              </a:rPr>
              <a:t>Gravitational Force</a:t>
            </a:r>
          </a:p>
          <a:p>
            <a:r>
              <a:rPr lang="en-US" sz="1800" b="1" dirty="0">
                <a:solidFill>
                  <a:schemeClr val="accent1"/>
                </a:solidFill>
                <a:latin typeface="Argentum Sans ExtraLight" panose="00000300000000000000" pitchFamily="2" charset="0"/>
              </a:rPr>
              <a:t>Drag Force</a:t>
            </a:r>
          </a:p>
          <a:p>
            <a:r>
              <a:rPr lang="en-US" sz="1800" b="1" dirty="0">
                <a:solidFill>
                  <a:schemeClr val="accent1"/>
                </a:solidFill>
                <a:latin typeface="Argentum Sans ExtraLight" panose="00000300000000000000" pitchFamily="2" charset="0"/>
              </a:rPr>
              <a:t>Magnus Force</a:t>
            </a:r>
          </a:p>
          <a:p>
            <a:r>
              <a:rPr lang="en-US" sz="1800" b="1" dirty="0">
                <a:solidFill>
                  <a:schemeClr val="accent1"/>
                </a:solidFill>
                <a:latin typeface="Argentum Sans ExtraLight" panose="00000300000000000000" pitchFamily="2" charset="0"/>
              </a:rPr>
              <a:t>Buoyant Force</a:t>
            </a:r>
          </a:p>
          <a:p>
            <a:pPr marL="0" indent="0">
              <a:buNone/>
            </a:pPr>
            <a:r>
              <a:rPr lang="en-IN" b="1" dirty="0"/>
              <a:t>                                  </a:t>
            </a:r>
            <a:r>
              <a:rPr lang="en-IN" b="1" dirty="0">
                <a:solidFill>
                  <a:schemeClr val="accent1"/>
                </a:solidFill>
                <a:latin typeface="Argentum Sans Light" panose="00000400000000000000" pitchFamily="2" charset="0"/>
              </a:rPr>
              <a:t>Impact</a:t>
            </a:r>
          </a:p>
          <a:p>
            <a:pPr marL="0" indent="0">
              <a:buNone/>
            </a:pPr>
            <a:r>
              <a:rPr lang="en-US" sz="1800" dirty="0">
                <a:latin typeface="Argentum Sans ExtraLight" panose="00000300000000000000" pitchFamily="2" charset="0"/>
              </a:rPr>
              <a:t>When a ball impacts a surface, the surface recoils and vibrates, as does the ball, creating both sound and heat, and the ball loses kinetic energy. Additionally, the impact can impart some rotation to the ball, transferring some of its translational kinetic energy into rotational kinetic energy. This energy loss is usually characterized (indirectly) through the coefficient of restitution (or COR, denoted e):</a:t>
            </a:r>
          </a:p>
          <a:p>
            <a:pPr marL="0" indent="0">
              <a:buNone/>
            </a:pPr>
            <a:br>
              <a:rPr lang="en-US" sz="1800" dirty="0"/>
            </a:br>
            <a:endParaRPr lang="en-US" sz="1800" dirty="0"/>
          </a:p>
        </p:txBody>
      </p:sp>
      <p:pic>
        <p:nvPicPr>
          <p:cNvPr id="5" name="Picture 4">
            <a:extLst>
              <a:ext uri="{FF2B5EF4-FFF2-40B4-BE49-F238E27FC236}">
                <a16:creationId xmlns:a16="http://schemas.microsoft.com/office/drawing/2014/main" id="{F8C38CC3-7ECA-F4F8-10C5-7109C3D8A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3907" y="1027906"/>
            <a:ext cx="2946400" cy="2953327"/>
          </a:xfrm>
          <a:prstGeom prst="rect">
            <a:avLst/>
          </a:prstGeom>
        </p:spPr>
      </p:pic>
      <p:pic>
        <p:nvPicPr>
          <p:cNvPr id="4" name="Picture 3">
            <a:extLst>
              <a:ext uri="{FF2B5EF4-FFF2-40B4-BE49-F238E27FC236}">
                <a16:creationId xmlns:a16="http://schemas.microsoft.com/office/drawing/2014/main" id="{5EA5A6A4-5BBB-C4BF-63C5-EB7105C58875}"/>
              </a:ext>
            </a:extLst>
          </p:cNvPr>
          <p:cNvPicPr>
            <a:picLocks noChangeAspect="1"/>
          </p:cNvPicPr>
          <p:nvPr/>
        </p:nvPicPr>
        <p:blipFill>
          <a:blip r:embed="rId3"/>
          <a:stretch>
            <a:fillRect/>
          </a:stretch>
        </p:blipFill>
        <p:spPr>
          <a:xfrm>
            <a:off x="1051033" y="5587474"/>
            <a:ext cx="1463167" cy="829128"/>
          </a:xfrm>
          <a:prstGeom prst="rect">
            <a:avLst/>
          </a:prstGeom>
        </p:spPr>
      </p:pic>
    </p:spTree>
    <p:extLst>
      <p:ext uri="{BB962C8B-B14F-4D97-AF65-F5344CB8AC3E}">
        <p14:creationId xmlns:p14="http://schemas.microsoft.com/office/powerpoint/2010/main" val="2329155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87FA-81A5-7E5C-8DDA-5BEF2C4C0D50}"/>
              </a:ext>
            </a:extLst>
          </p:cNvPr>
          <p:cNvSpPr>
            <a:spLocks noGrp="1"/>
          </p:cNvSpPr>
          <p:nvPr>
            <p:ph type="title"/>
          </p:nvPr>
        </p:nvSpPr>
        <p:spPr>
          <a:xfrm>
            <a:off x="406335" y="920893"/>
            <a:ext cx="10515600" cy="2542165"/>
          </a:xfrm>
        </p:spPr>
        <p:txBody>
          <a:bodyPr>
            <a:noAutofit/>
          </a:bodyPr>
          <a:lstStyle/>
          <a:p>
            <a:r>
              <a:rPr lang="en-US" sz="2000" dirty="0">
                <a:latin typeface="Argentum Sans ExtraLight" panose="00000300000000000000" pitchFamily="2" charset="0"/>
                <a:ea typeface="+mn-ea"/>
                <a:cs typeface="+mn-cs"/>
              </a:rPr>
              <a:t>where vf and vi are the final and initial velocities of the ball, and </a:t>
            </a:r>
            <a:r>
              <a:rPr lang="en-US" sz="2000" dirty="0" err="1">
                <a:latin typeface="Argentum Sans ExtraLight" panose="00000300000000000000" pitchFamily="2" charset="0"/>
                <a:ea typeface="+mn-ea"/>
                <a:cs typeface="+mn-cs"/>
              </a:rPr>
              <a:t>uf</a:t>
            </a:r>
            <a:r>
              <a:rPr lang="en-US" sz="2000" dirty="0">
                <a:latin typeface="Argentum Sans ExtraLight" panose="00000300000000000000" pitchFamily="2" charset="0"/>
                <a:ea typeface="+mn-ea"/>
                <a:cs typeface="+mn-cs"/>
              </a:rPr>
              <a:t> and </a:t>
            </a:r>
            <a:r>
              <a:rPr lang="en-US" sz="2000" dirty="0" err="1">
                <a:latin typeface="Argentum Sans ExtraLight" panose="00000300000000000000" pitchFamily="2" charset="0"/>
                <a:ea typeface="+mn-ea"/>
                <a:cs typeface="+mn-cs"/>
              </a:rPr>
              <a:t>ui</a:t>
            </a:r>
            <a:r>
              <a:rPr lang="en-US" sz="2000" dirty="0">
                <a:latin typeface="Argentum Sans ExtraLight" panose="00000300000000000000" pitchFamily="2" charset="0"/>
                <a:ea typeface="+mn-ea"/>
                <a:cs typeface="+mn-cs"/>
              </a:rPr>
              <a:t> are the final and initial velocities impacting surface, respectively. In the specific case where a ball impacts on an immovable surface, the COR simplifies </a:t>
            </a:r>
            <a:br>
              <a:rPr lang="en-US" sz="1800" dirty="0">
                <a:latin typeface="Argentum Sans ExtraLight" panose="00000300000000000000" pitchFamily="2" charset="0"/>
                <a:ea typeface="+mn-ea"/>
                <a:cs typeface="+mn-cs"/>
              </a:rPr>
            </a:br>
            <a:r>
              <a:rPr lang="en-US" sz="3600" dirty="0"/>
              <a:t>                </a:t>
            </a:r>
            <a:br>
              <a:rPr lang="en-US" sz="3600" dirty="0"/>
            </a:br>
            <a:r>
              <a:rPr lang="en-US" sz="3600" dirty="0"/>
              <a:t>                                                                                          </a:t>
            </a:r>
            <a:br>
              <a:rPr lang="en-US" sz="3600" dirty="0"/>
            </a:br>
            <a:r>
              <a:rPr lang="en-US" sz="2000" dirty="0">
                <a:latin typeface="Argentum Sans ExtraLight" panose="00000300000000000000" pitchFamily="2" charset="0"/>
                <a:ea typeface="+mn-ea"/>
                <a:cs typeface="+mn-cs"/>
              </a:rPr>
              <a:t>The COR of a ball can be affected by several things, mainly </a:t>
            </a:r>
            <a:br>
              <a:rPr lang="en-US" sz="2000" dirty="0">
                <a:latin typeface="Argentum Sans ExtraLight" panose="00000300000000000000" pitchFamily="2" charset="0"/>
                <a:ea typeface="+mn-ea"/>
                <a:cs typeface="+mn-cs"/>
              </a:rPr>
            </a:br>
            <a:r>
              <a:rPr lang="en-US" sz="2000" dirty="0">
                <a:latin typeface="Argentum Sans ExtraLight" panose="00000300000000000000" pitchFamily="2" charset="0"/>
                <a:ea typeface="+mn-ea"/>
                <a:cs typeface="+mn-cs"/>
              </a:rPr>
              <a:t>1. the nature of the impacting surface (e.g. grass, concrete, wire mesh)</a:t>
            </a:r>
            <a:br>
              <a:rPr lang="en-US" sz="2000" dirty="0">
                <a:latin typeface="Argentum Sans ExtraLight" panose="00000300000000000000" pitchFamily="2" charset="0"/>
                <a:ea typeface="+mn-ea"/>
                <a:cs typeface="+mn-cs"/>
              </a:rPr>
            </a:br>
            <a:r>
              <a:rPr lang="en-US" sz="2000" dirty="0">
                <a:latin typeface="Argentum Sans ExtraLight" panose="00000300000000000000" pitchFamily="2" charset="0"/>
                <a:ea typeface="+mn-ea"/>
                <a:cs typeface="+mn-cs"/>
              </a:rPr>
              <a:t>2. the material of the ball (e.g. leather, rubber, plastic)</a:t>
            </a:r>
            <a:br>
              <a:rPr lang="en-US" sz="2000" dirty="0">
                <a:latin typeface="Argentum Sans ExtraLight" panose="00000300000000000000" pitchFamily="2" charset="0"/>
                <a:ea typeface="+mn-ea"/>
                <a:cs typeface="+mn-cs"/>
              </a:rPr>
            </a:br>
            <a:r>
              <a:rPr lang="en-US" sz="2000" dirty="0">
                <a:latin typeface="Argentum Sans ExtraLight" panose="00000300000000000000" pitchFamily="2" charset="0"/>
                <a:ea typeface="+mn-ea"/>
                <a:cs typeface="+mn-cs"/>
              </a:rPr>
              <a:t>3. the pressure inside the ball (if hollow)</a:t>
            </a:r>
            <a:br>
              <a:rPr lang="en-US" sz="2000" dirty="0">
                <a:latin typeface="Argentum Sans ExtraLight" panose="00000300000000000000" pitchFamily="2" charset="0"/>
                <a:ea typeface="+mn-ea"/>
                <a:cs typeface="+mn-cs"/>
              </a:rPr>
            </a:br>
            <a:r>
              <a:rPr lang="en-US" sz="2000" dirty="0">
                <a:latin typeface="Argentum Sans ExtraLight" panose="00000300000000000000" pitchFamily="2" charset="0"/>
                <a:ea typeface="+mn-ea"/>
                <a:cs typeface="+mn-cs"/>
              </a:rPr>
              <a:t>4. the amount of rotation induced in the ball at impact the impact velocity</a:t>
            </a:r>
            <a:br>
              <a:rPr lang="en-US" sz="3600" dirty="0"/>
            </a:br>
            <a:br>
              <a:rPr lang="en-US" sz="3600" dirty="0"/>
            </a:br>
            <a:endParaRPr lang="en-IN" sz="3600" dirty="0"/>
          </a:p>
        </p:txBody>
      </p:sp>
      <p:pic>
        <p:nvPicPr>
          <p:cNvPr id="5" name="Content Placeholder 4">
            <a:extLst>
              <a:ext uri="{FF2B5EF4-FFF2-40B4-BE49-F238E27FC236}">
                <a16:creationId xmlns:a16="http://schemas.microsoft.com/office/drawing/2014/main" id="{77BBF9EC-2EC7-592A-9F2A-85E3BFC76718}"/>
              </a:ext>
            </a:extLst>
          </p:cNvPr>
          <p:cNvPicPr>
            <a:picLocks noGrp="1" noChangeAspect="1"/>
          </p:cNvPicPr>
          <p:nvPr>
            <p:ph idx="1"/>
          </p:nvPr>
        </p:nvPicPr>
        <p:blipFill>
          <a:blip r:embed="rId2"/>
          <a:stretch>
            <a:fillRect/>
          </a:stretch>
        </p:blipFill>
        <p:spPr>
          <a:xfrm>
            <a:off x="8429081" y="1793674"/>
            <a:ext cx="3296194" cy="1152370"/>
          </a:xfrm>
          <a:prstGeom prst="rect">
            <a:avLst/>
          </a:prstGeom>
        </p:spPr>
      </p:pic>
      <p:sp>
        <p:nvSpPr>
          <p:cNvPr id="6" name="AutoShape 3" descr="{\displaystyle e=-{\frac {v_{\text{f}}}{v_{\text{i}}}}.}">
            <a:extLst>
              <a:ext uri="{FF2B5EF4-FFF2-40B4-BE49-F238E27FC236}">
                <a16:creationId xmlns:a16="http://schemas.microsoft.com/office/drawing/2014/main" id="{F36B864B-2174-379F-BE18-9C88F6617A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C3D826B6-06D3-77C2-8E27-0CA57104B490}"/>
              </a:ext>
            </a:extLst>
          </p:cNvPr>
          <p:cNvPicPr>
            <a:picLocks noChangeAspect="1"/>
          </p:cNvPicPr>
          <p:nvPr/>
        </p:nvPicPr>
        <p:blipFill>
          <a:blip r:embed="rId3"/>
          <a:stretch>
            <a:fillRect/>
          </a:stretch>
        </p:blipFill>
        <p:spPr>
          <a:xfrm>
            <a:off x="4667250" y="1019073"/>
            <a:ext cx="1276350" cy="760846"/>
          </a:xfrm>
          <a:prstGeom prst="rect">
            <a:avLst/>
          </a:prstGeom>
        </p:spPr>
      </p:pic>
      <p:sp>
        <p:nvSpPr>
          <p:cNvPr id="4" name="TextBox 3">
            <a:extLst>
              <a:ext uri="{FF2B5EF4-FFF2-40B4-BE49-F238E27FC236}">
                <a16:creationId xmlns:a16="http://schemas.microsoft.com/office/drawing/2014/main" id="{07E8AEB6-C992-4308-B9EE-AE9D88B5D582}"/>
              </a:ext>
            </a:extLst>
          </p:cNvPr>
          <p:cNvSpPr txBox="1"/>
          <p:nvPr/>
        </p:nvSpPr>
        <p:spPr>
          <a:xfrm>
            <a:off x="466725" y="3625841"/>
            <a:ext cx="11258550" cy="1938992"/>
          </a:xfrm>
          <a:prstGeom prst="rect">
            <a:avLst/>
          </a:prstGeom>
          <a:noFill/>
        </p:spPr>
        <p:txBody>
          <a:bodyPr wrap="square" rtlCol="0">
            <a:spAutoFit/>
          </a:bodyPr>
          <a:lstStyle/>
          <a:p>
            <a:r>
              <a:rPr lang="en-IN" sz="2000" dirty="0"/>
              <a:t>Zeno’s paradox:- Lets say that the ball bounces half the distance in second bounce irrespective of height neglecting the air resistance and minor losses, this will result in ball bouncing one-fourth time of original height in third bounce, by this phenomenon the ball should be bouncing infinite number of  bounces, but in our simulations and physical tests the ball was bouncing a maximum number of 3 bounces. For the counter of this phenomenon we are found out some factors that  why the ball does not bunce infinite number of times and bounces for finite number of times.</a:t>
            </a:r>
          </a:p>
        </p:txBody>
      </p:sp>
    </p:spTree>
    <p:extLst>
      <p:ext uri="{BB962C8B-B14F-4D97-AF65-F5344CB8AC3E}">
        <p14:creationId xmlns:p14="http://schemas.microsoft.com/office/powerpoint/2010/main" val="164832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9DEFF-99EE-4CBA-912E-9ED6D8268F08}"/>
              </a:ext>
            </a:extLst>
          </p:cNvPr>
          <p:cNvSpPr>
            <a:spLocks noGrp="1"/>
          </p:cNvSpPr>
          <p:nvPr>
            <p:ph idx="1"/>
          </p:nvPr>
        </p:nvSpPr>
        <p:spPr>
          <a:xfrm>
            <a:off x="488003" y="288653"/>
            <a:ext cx="11535383" cy="6306699"/>
          </a:xfrm>
        </p:spPr>
        <p:txBody>
          <a:bodyPr>
            <a:normAutofit/>
          </a:bodyPr>
          <a:lstStyle/>
          <a:p>
            <a:r>
              <a:rPr lang="en-US" sz="2000" dirty="0">
                <a:latin typeface="Argentum Sans ExtraLight" panose="00000300000000000000" pitchFamily="2" charset="0"/>
              </a:rPr>
              <a:t>I</a:t>
            </a:r>
            <a:r>
              <a:rPr lang="en-US" sz="2400" dirty="0">
                <a:latin typeface="Argentum Sans ExtraLight" panose="00000300000000000000" pitchFamily="2" charset="0"/>
              </a:rPr>
              <a:t>nitially, the ball would spend most of its time in free fall, approximating the Zeno behavior already described. However, once the bounce energy diminishes to below the "escape energy" of the floor, it is no longer sufficient to raise the ball's center of mass above its natural radius, so the ball no longer looses contact with the ground, but simply bobs up and down in the center-of-mass sense. During this time, we believe the system exhibits dynamic behavior, like a mass sitting on a spring, since the corrective force is now proportional to displacement in the ball center of mass equilibrium.</a:t>
            </a:r>
          </a:p>
          <a:p>
            <a:endParaRPr lang="en-US" sz="2400" dirty="0"/>
          </a:p>
          <a:p>
            <a:r>
              <a:rPr lang="en-US" sz="2400" dirty="0">
                <a:latin typeface="Argentum Sans ExtraLight" panose="00000300000000000000" pitchFamily="2" charset="0"/>
              </a:rPr>
              <a:t>Now any system (like a pendulum or a mass sitting on a spring) never stops oscillating because its period converges to some non-zero constant. It just swings less and less, but it never stops swinging. So it is with the ball. The "bobbing" decays exponentially over an infinite amount of time or until other disturbances such as impacts from air molecules drown out motion. In our case happens pretty fast as the ball loses energy very quickly.</a:t>
            </a:r>
            <a:endParaRPr lang="en-IN" sz="2400" dirty="0">
              <a:latin typeface="Argentum Sans ExtraLight" panose="00000300000000000000" pitchFamily="2" charset="0"/>
            </a:endParaRPr>
          </a:p>
        </p:txBody>
      </p:sp>
    </p:spTree>
    <p:extLst>
      <p:ext uri="{BB962C8B-B14F-4D97-AF65-F5344CB8AC3E}">
        <p14:creationId xmlns:p14="http://schemas.microsoft.com/office/powerpoint/2010/main" val="347912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6B74E-EC05-62EE-F724-BDE63C4879B6}"/>
              </a:ext>
            </a:extLst>
          </p:cNvPr>
          <p:cNvSpPr>
            <a:spLocks noGrp="1"/>
          </p:cNvSpPr>
          <p:nvPr>
            <p:ph type="title"/>
          </p:nvPr>
        </p:nvSpPr>
        <p:spPr>
          <a:xfrm>
            <a:off x="736600" y="309706"/>
            <a:ext cx="10515600" cy="1325563"/>
          </a:xfrm>
        </p:spPr>
        <p:txBody>
          <a:bodyPr>
            <a:normAutofit fontScale="90000"/>
          </a:bodyPr>
          <a:lstStyle/>
          <a:p>
            <a:r>
              <a:rPr lang="en-IN" dirty="0">
                <a:solidFill>
                  <a:schemeClr val="accent1"/>
                </a:solidFill>
                <a:latin typeface="Adobe Heiti Std R" panose="020B0400000000000000" pitchFamily="34" charset="-128"/>
                <a:ea typeface="Adobe Heiti Std R" panose="020B0400000000000000" pitchFamily="34" charset="-128"/>
              </a:rPr>
              <a:t>                  </a:t>
            </a:r>
            <a:r>
              <a:rPr lang="en-IN" sz="5400" b="1" dirty="0">
                <a:solidFill>
                  <a:srgbClr val="0070C0"/>
                </a:solidFill>
                <a:latin typeface="Argentum Sans Light" panose="00000400000000000000" pitchFamily="2" charset="0"/>
                <a:ea typeface="Adobe Heiti Std R" panose="020B0400000000000000" pitchFamily="34" charset="-128"/>
              </a:rPr>
              <a:t>Algoodo Simulations</a:t>
            </a:r>
            <a:br>
              <a:rPr lang="en-IN" dirty="0">
                <a:solidFill>
                  <a:schemeClr val="accent1"/>
                </a:solidFill>
                <a:latin typeface="Adobe Heiti Std R" panose="020B0400000000000000" pitchFamily="34" charset="-128"/>
                <a:ea typeface="Adobe Heiti Std R" panose="020B0400000000000000" pitchFamily="34" charset="-128"/>
              </a:rPr>
            </a:br>
            <a:r>
              <a:rPr lang="en-IN" sz="2200" dirty="0">
                <a:latin typeface="Argentum Sans ExtraLight" panose="00000300000000000000" pitchFamily="2" charset="0"/>
                <a:ea typeface="+mn-ea"/>
                <a:cs typeface="+mn-cs"/>
              </a:rPr>
              <a:t>The ball (e=0.62 and m=21g) is dropped from a certain height. Air friction and buoyancy are also taken into account.</a:t>
            </a:r>
          </a:p>
        </p:txBody>
      </p:sp>
      <p:pic>
        <p:nvPicPr>
          <p:cNvPr id="6" name="Algodoo 2022-05-16 19-24-44">
            <a:hlinkClick r:id="" action="ppaction://media"/>
            <a:extLst>
              <a:ext uri="{FF2B5EF4-FFF2-40B4-BE49-F238E27FC236}">
                <a16:creationId xmlns:a16="http://schemas.microsoft.com/office/drawing/2014/main" id="{87B3D5FD-FE3E-631A-4246-F35F47440F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36600" y="1843041"/>
            <a:ext cx="4356159" cy="3103427"/>
          </a:xfrm>
        </p:spPr>
      </p:pic>
      <p:sp>
        <p:nvSpPr>
          <p:cNvPr id="7" name="TextBox 6">
            <a:extLst>
              <a:ext uri="{FF2B5EF4-FFF2-40B4-BE49-F238E27FC236}">
                <a16:creationId xmlns:a16="http://schemas.microsoft.com/office/drawing/2014/main" id="{8F1D1026-E747-468C-9385-BD1E513836E4}"/>
              </a:ext>
            </a:extLst>
          </p:cNvPr>
          <p:cNvSpPr txBox="1"/>
          <p:nvPr/>
        </p:nvSpPr>
        <p:spPr>
          <a:xfrm>
            <a:off x="5503445" y="3404628"/>
            <a:ext cx="2502420" cy="307777"/>
          </a:xfrm>
          <a:prstGeom prst="rect">
            <a:avLst/>
          </a:prstGeom>
          <a:noFill/>
        </p:spPr>
        <p:txBody>
          <a:bodyPr wrap="square">
            <a:spAutoFit/>
          </a:bodyPr>
          <a:lstStyle/>
          <a:p>
            <a:r>
              <a:rPr lang="en-IN" sz="1400" dirty="0">
                <a:latin typeface="Argentum Sans ExtraLight" panose="00000300000000000000" pitchFamily="2" charset="0"/>
              </a:rPr>
              <a:t>Height graph from Sharp sensor</a:t>
            </a:r>
          </a:p>
        </p:txBody>
      </p:sp>
      <p:pic>
        <p:nvPicPr>
          <p:cNvPr id="8" name="Picture 7">
            <a:extLst>
              <a:ext uri="{FF2B5EF4-FFF2-40B4-BE49-F238E27FC236}">
                <a16:creationId xmlns:a16="http://schemas.microsoft.com/office/drawing/2014/main" id="{77D57D86-7C4E-4DC6-AC26-4ACD8CAD2E92}"/>
              </a:ext>
            </a:extLst>
          </p:cNvPr>
          <p:cNvPicPr>
            <a:picLocks noChangeAspect="1"/>
          </p:cNvPicPr>
          <p:nvPr/>
        </p:nvPicPr>
        <p:blipFill>
          <a:blip r:embed="rId5"/>
          <a:stretch>
            <a:fillRect/>
          </a:stretch>
        </p:blipFill>
        <p:spPr>
          <a:xfrm>
            <a:off x="5509630" y="1338978"/>
            <a:ext cx="2270102" cy="2090022"/>
          </a:xfrm>
          <a:prstGeom prst="rect">
            <a:avLst/>
          </a:prstGeom>
        </p:spPr>
      </p:pic>
      <p:pic>
        <p:nvPicPr>
          <p:cNvPr id="10" name="Picture 9">
            <a:extLst>
              <a:ext uri="{FF2B5EF4-FFF2-40B4-BE49-F238E27FC236}">
                <a16:creationId xmlns:a16="http://schemas.microsoft.com/office/drawing/2014/main" id="{B68F9FC0-0C36-4B6E-9E9C-E5BC0F974CA0}"/>
              </a:ext>
            </a:extLst>
          </p:cNvPr>
          <p:cNvPicPr>
            <a:picLocks noChangeAspect="1"/>
          </p:cNvPicPr>
          <p:nvPr/>
        </p:nvPicPr>
        <p:blipFill>
          <a:blip r:embed="rId6"/>
          <a:stretch>
            <a:fillRect/>
          </a:stretch>
        </p:blipFill>
        <p:spPr>
          <a:xfrm>
            <a:off x="8572500" y="1343491"/>
            <a:ext cx="2590933" cy="2133710"/>
          </a:xfrm>
          <a:prstGeom prst="rect">
            <a:avLst/>
          </a:prstGeom>
        </p:spPr>
      </p:pic>
      <p:sp>
        <p:nvSpPr>
          <p:cNvPr id="12" name="TextBox 11">
            <a:extLst>
              <a:ext uri="{FF2B5EF4-FFF2-40B4-BE49-F238E27FC236}">
                <a16:creationId xmlns:a16="http://schemas.microsoft.com/office/drawing/2014/main" id="{96C10DF5-7201-4EF3-9AB9-A4D341A91912}"/>
              </a:ext>
            </a:extLst>
          </p:cNvPr>
          <p:cNvSpPr txBox="1"/>
          <p:nvPr/>
        </p:nvSpPr>
        <p:spPr>
          <a:xfrm>
            <a:off x="8470959" y="3464636"/>
            <a:ext cx="2692474" cy="307777"/>
          </a:xfrm>
          <a:prstGeom prst="rect">
            <a:avLst/>
          </a:prstGeom>
          <a:noFill/>
        </p:spPr>
        <p:txBody>
          <a:bodyPr wrap="square">
            <a:spAutoFit/>
          </a:bodyPr>
          <a:lstStyle/>
          <a:p>
            <a:r>
              <a:rPr lang="en-IN" sz="1400" dirty="0">
                <a:latin typeface="Argentum Sans ExtraLight" panose="00000300000000000000" pitchFamily="2" charset="0"/>
              </a:rPr>
              <a:t>Height graph from Sharp sensor</a:t>
            </a:r>
          </a:p>
        </p:txBody>
      </p:sp>
      <p:sp>
        <p:nvSpPr>
          <p:cNvPr id="16" name="TextBox 15">
            <a:extLst>
              <a:ext uri="{FF2B5EF4-FFF2-40B4-BE49-F238E27FC236}">
                <a16:creationId xmlns:a16="http://schemas.microsoft.com/office/drawing/2014/main" id="{3660472C-41C6-4A23-A880-F1E819E497A6}"/>
              </a:ext>
            </a:extLst>
          </p:cNvPr>
          <p:cNvSpPr txBox="1"/>
          <p:nvPr/>
        </p:nvSpPr>
        <p:spPr>
          <a:xfrm>
            <a:off x="5422959" y="5752961"/>
            <a:ext cx="2699637" cy="307777"/>
          </a:xfrm>
          <a:prstGeom prst="rect">
            <a:avLst/>
          </a:prstGeom>
          <a:noFill/>
        </p:spPr>
        <p:txBody>
          <a:bodyPr wrap="square">
            <a:spAutoFit/>
          </a:bodyPr>
          <a:lstStyle/>
          <a:p>
            <a:r>
              <a:rPr lang="en-IN" sz="1400" dirty="0">
                <a:latin typeface="Argentum Sans ExtraLight" panose="00000300000000000000" pitchFamily="2" charset="0"/>
              </a:rPr>
              <a:t>Energy graph from Sharp sensor</a:t>
            </a:r>
          </a:p>
        </p:txBody>
      </p:sp>
      <p:pic>
        <p:nvPicPr>
          <p:cNvPr id="18" name="Picture 17">
            <a:extLst>
              <a:ext uri="{FF2B5EF4-FFF2-40B4-BE49-F238E27FC236}">
                <a16:creationId xmlns:a16="http://schemas.microsoft.com/office/drawing/2014/main" id="{510B8E28-A99A-4F57-8ABD-6C219F5A4DE1}"/>
              </a:ext>
            </a:extLst>
          </p:cNvPr>
          <p:cNvPicPr>
            <a:picLocks noChangeAspect="1"/>
          </p:cNvPicPr>
          <p:nvPr/>
        </p:nvPicPr>
        <p:blipFill>
          <a:blip r:embed="rId7"/>
          <a:stretch>
            <a:fillRect/>
          </a:stretch>
        </p:blipFill>
        <p:spPr>
          <a:xfrm>
            <a:off x="5509631" y="3806944"/>
            <a:ext cx="2270102" cy="1946017"/>
          </a:xfrm>
          <a:prstGeom prst="rect">
            <a:avLst/>
          </a:prstGeom>
        </p:spPr>
      </p:pic>
      <p:pic>
        <p:nvPicPr>
          <p:cNvPr id="20" name="Picture 19">
            <a:extLst>
              <a:ext uri="{FF2B5EF4-FFF2-40B4-BE49-F238E27FC236}">
                <a16:creationId xmlns:a16="http://schemas.microsoft.com/office/drawing/2014/main" id="{48654BA4-3A29-4C57-9D26-E2CCCB5FD90C}"/>
              </a:ext>
            </a:extLst>
          </p:cNvPr>
          <p:cNvPicPr>
            <a:picLocks noChangeAspect="1"/>
          </p:cNvPicPr>
          <p:nvPr/>
        </p:nvPicPr>
        <p:blipFill>
          <a:blip r:embed="rId8"/>
          <a:stretch>
            <a:fillRect/>
          </a:stretch>
        </p:blipFill>
        <p:spPr>
          <a:xfrm>
            <a:off x="8508109" y="3869288"/>
            <a:ext cx="2618173" cy="1994002"/>
          </a:xfrm>
          <a:prstGeom prst="rect">
            <a:avLst/>
          </a:prstGeom>
        </p:spPr>
      </p:pic>
      <p:sp>
        <p:nvSpPr>
          <p:cNvPr id="22" name="TextBox 21">
            <a:extLst>
              <a:ext uri="{FF2B5EF4-FFF2-40B4-BE49-F238E27FC236}">
                <a16:creationId xmlns:a16="http://schemas.microsoft.com/office/drawing/2014/main" id="{0F55D2F5-7496-48E1-ABE2-499C65D2B516}"/>
              </a:ext>
            </a:extLst>
          </p:cNvPr>
          <p:cNvSpPr txBox="1"/>
          <p:nvPr/>
        </p:nvSpPr>
        <p:spPr>
          <a:xfrm>
            <a:off x="8572501" y="5809864"/>
            <a:ext cx="2618174" cy="276999"/>
          </a:xfrm>
          <a:prstGeom prst="rect">
            <a:avLst/>
          </a:prstGeom>
          <a:noFill/>
        </p:spPr>
        <p:txBody>
          <a:bodyPr wrap="square">
            <a:spAutoFit/>
          </a:bodyPr>
          <a:lstStyle/>
          <a:p>
            <a:r>
              <a:rPr lang="en-IN" sz="1200" dirty="0">
                <a:latin typeface="Argentum Sans ExtraLight" panose="00000300000000000000" pitchFamily="2" charset="0"/>
              </a:rPr>
              <a:t>Acceleration graph from Sharp sensor</a:t>
            </a:r>
          </a:p>
        </p:txBody>
      </p:sp>
    </p:spTree>
    <p:extLst>
      <p:ext uri="{BB962C8B-B14F-4D97-AF65-F5344CB8AC3E}">
        <p14:creationId xmlns:p14="http://schemas.microsoft.com/office/powerpoint/2010/main" val="81944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D875-4A8F-2E0F-0CE6-7D4F2127E986}"/>
              </a:ext>
            </a:extLst>
          </p:cNvPr>
          <p:cNvSpPr>
            <a:spLocks noGrp="1"/>
          </p:cNvSpPr>
          <p:nvPr>
            <p:ph type="title"/>
          </p:nvPr>
        </p:nvSpPr>
        <p:spPr>
          <a:xfrm>
            <a:off x="838200" y="238269"/>
            <a:ext cx="10515600" cy="1587356"/>
          </a:xfrm>
        </p:spPr>
        <p:txBody>
          <a:bodyPr>
            <a:normAutofit/>
          </a:bodyPr>
          <a:lstStyle/>
          <a:p>
            <a:r>
              <a:rPr lang="en-IN" sz="2000" dirty="0">
                <a:latin typeface="Argentum Sans ExtraLight" panose="00000300000000000000" pitchFamily="2" charset="0"/>
                <a:ea typeface="+mn-ea"/>
                <a:cs typeface="+mn-cs"/>
              </a:rPr>
              <a:t>The ball (e=0.81 and m=40g) is dropped from a certain height. Air friction and buoyancy are also taken into account.</a:t>
            </a:r>
          </a:p>
        </p:txBody>
      </p:sp>
      <p:pic>
        <p:nvPicPr>
          <p:cNvPr id="5" name="Algodoo 2022-05-16 19-25-29">
            <a:hlinkClick r:id="" action="ppaction://media"/>
            <a:extLst>
              <a:ext uri="{FF2B5EF4-FFF2-40B4-BE49-F238E27FC236}">
                <a16:creationId xmlns:a16="http://schemas.microsoft.com/office/drawing/2014/main" id="{177ADDEF-34E2-3DA1-F285-C18D1352932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91846" y="2183339"/>
            <a:ext cx="4487806" cy="3106485"/>
          </a:xfrm>
        </p:spPr>
      </p:pic>
      <p:pic>
        <p:nvPicPr>
          <p:cNvPr id="4" name="Picture 3">
            <a:extLst>
              <a:ext uri="{FF2B5EF4-FFF2-40B4-BE49-F238E27FC236}">
                <a16:creationId xmlns:a16="http://schemas.microsoft.com/office/drawing/2014/main" id="{0839AC87-D374-4517-A77D-023B89838235}"/>
              </a:ext>
            </a:extLst>
          </p:cNvPr>
          <p:cNvPicPr>
            <a:picLocks noChangeAspect="1"/>
          </p:cNvPicPr>
          <p:nvPr/>
        </p:nvPicPr>
        <p:blipFill>
          <a:blip r:embed="rId5"/>
          <a:stretch>
            <a:fillRect/>
          </a:stretch>
        </p:blipFill>
        <p:spPr>
          <a:xfrm>
            <a:off x="5892543" y="1234428"/>
            <a:ext cx="2270102" cy="2090022"/>
          </a:xfrm>
          <a:prstGeom prst="rect">
            <a:avLst/>
          </a:prstGeom>
        </p:spPr>
      </p:pic>
      <p:sp>
        <p:nvSpPr>
          <p:cNvPr id="7" name="TextBox 6">
            <a:extLst>
              <a:ext uri="{FF2B5EF4-FFF2-40B4-BE49-F238E27FC236}">
                <a16:creationId xmlns:a16="http://schemas.microsoft.com/office/drawing/2014/main" id="{893468B7-2B4F-425F-810F-DFD2FCC0CEB5}"/>
              </a:ext>
            </a:extLst>
          </p:cNvPr>
          <p:cNvSpPr txBox="1"/>
          <p:nvPr/>
        </p:nvSpPr>
        <p:spPr>
          <a:xfrm>
            <a:off x="5827833" y="3324450"/>
            <a:ext cx="2847703" cy="553998"/>
          </a:xfrm>
          <a:prstGeom prst="rect">
            <a:avLst/>
          </a:prstGeom>
          <a:noFill/>
        </p:spPr>
        <p:txBody>
          <a:bodyPr wrap="square">
            <a:spAutoFit/>
          </a:bodyPr>
          <a:lstStyle/>
          <a:p>
            <a:r>
              <a:rPr lang="en-IN" sz="1100" dirty="0">
                <a:latin typeface="Argentum Sans ExtraLight" panose="00000300000000000000" pitchFamily="2" charset="0"/>
              </a:rPr>
              <a:t>Height graph from Sharp sensor</a:t>
            </a:r>
          </a:p>
          <a:p>
            <a:endParaRPr lang="en-IN" dirty="0"/>
          </a:p>
        </p:txBody>
      </p:sp>
      <p:pic>
        <p:nvPicPr>
          <p:cNvPr id="9" name="Picture 8">
            <a:extLst>
              <a:ext uri="{FF2B5EF4-FFF2-40B4-BE49-F238E27FC236}">
                <a16:creationId xmlns:a16="http://schemas.microsoft.com/office/drawing/2014/main" id="{8267D82D-2490-4B35-9EEF-6133985BB8F4}"/>
              </a:ext>
            </a:extLst>
          </p:cNvPr>
          <p:cNvPicPr>
            <a:picLocks noChangeAspect="1"/>
          </p:cNvPicPr>
          <p:nvPr/>
        </p:nvPicPr>
        <p:blipFill>
          <a:blip r:embed="rId6"/>
          <a:stretch>
            <a:fillRect/>
          </a:stretch>
        </p:blipFill>
        <p:spPr>
          <a:xfrm>
            <a:off x="8832290" y="1222492"/>
            <a:ext cx="2597283" cy="2101958"/>
          </a:xfrm>
          <a:prstGeom prst="rect">
            <a:avLst/>
          </a:prstGeom>
        </p:spPr>
      </p:pic>
      <p:sp>
        <p:nvSpPr>
          <p:cNvPr id="11" name="TextBox 10">
            <a:extLst>
              <a:ext uri="{FF2B5EF4-FFF2-40B4-BE49-F238E27FC236}">
                <a16:creationId xmlns:a16="http://schemas.microsoft.com/office/drawing/2014/main" id="{43DADA46-B3EC-43B8-B8FD-1CD085A66C63}"/>
              </a:ext>
            </a:extLst>
          </p:cNvPr>
          <p:cNvSpPr txBox="1"/>
          <p:nvPr/>
        </p:nvSpPr>
        <p:spPr>
          <a:xfrm>
            <a:off x="8727563" y="3404847"/>
            <a:ext cx="3004457" cy="461665"/>
          </a:xfrm>
          <a:prstGeom prst="rect">
            <a:avLst/>
          </a:prstGeom>
          <a:noFill/>
        </p:spPr>
        <p:txBody>
          <a:bodyPr wrap="square">
            <a:spAutoFit/>
          </a:bodyPr>
          <a:lstStyle/>
          <a:p>
            <a:r>
              <a:rPr lang="en-IN" sz="1200" dirty="0">
                <a:latin typeface="Argentum Sans ExtraLight" panose="00000300000000000000" pitchFamily="2" charset="0"/>
              </a:rPr>
              <a:t>Height graph from Sharp sensor</a:t>
            </a:r>
          </a:p>
          <a:p>
            <a:endParaRPr lang="en-IN" sz="1200" dirty="0"/>
          </a:p>
        </p:txBody>
      </p:sp>
      <p:pic>
        <p:nvPicPr>
          <p:cNvPr id="14" name="Picture 13">
            <a:extLst>
              <a:ext uri="{FF2B5EF4-FFF2-40B4-BE49-F238E27FC236}">
                <a16:creationId xmlns:a16="http://schemas.microsoft.com/office/drawing/2014/main" id="{FBE1FAC7-701E-40DF-B82A-C0D16C55E578}"/>
              </a:ext>
            </a:extLst>
          </p:cNvPr>
          <p:cNvPicPr>
            <a:picLocks noChangeAspect="1"/>
          </p:cNvPicPr>
          <p:nvPr/>
        </p:nvPicPr>
        <p:blipFill>
          <a:blip r:embed="rId7"/>
          <a:stretch>
            <a:fillRect/>
          </a:stretch>
        </p:blipFill>
        <p:spPr>
          <a:xfrm>
            <a:off x="5860188" y="3736582"/>
            <a:ext cx="2334812" cy="1902080"/>
          </a:xfrm>
          <a:prstGeom prst="rect">
            <a:avLst/>
          </a:prstGeom>
        </p:spPr>
      </p:pic>
      <p:sp>
        <p:nvSpPr>
          <p:cNvPr id="16" name="TextBox 15">
            <a:extLst>
              <a:ext uri="{FF2B5EF4-FFF2-40B4-BE49-F238E27FC236}">
                <a16:creationId xmlns:a16="http://schemas.microsoft.com/office/drawing/2014/main" id="{DF3C887B-835F-4668-8126-7341F2792704}"/>
              </a:ext>
            </a:extLst>
          </p:cNvPr>
          <p:cNvSpPr txBox="1"/>
          <p:nvPr/>
        </p:nvSpPr>
        <p:spPr>
          <a:xfrm>
            <a:off x="5827833" y="5743017"/>
            <a:ext cx="3004457" cy="307777"/>
          </a:xfrm>
          <a:prstGeom prst="rect">
            <a:avLst/>
          </a:prstGeom>
          <a:noFill/>
        </p:spPr>
        <p:txBody>
          <a:bodyPr wrap="square">
            <a:spAutoFit/>
          </a:bodyPr>
          <a:lstStyle/>
          <a:p>
            <a:r>
              <a:rPr lang="en-IN" sz="1400" dirty="0">
                <a:latin typeface="Argentum Sans ExtraLight" panose="00000300000000000000" pitchFamily="2" charset="0"/>
              </a:rPr>
              <a:t>Energy graph from Sharp sensor</a:t>
            </a:r>
          </a:p>
        </p:txBody>
      </p:sp>
      <p:pic>
        <p:nvPicPr>
          <p:cNvPr id="18" name="Picture 17">
            <a:extLst>
              <a:ext uri="{FF2B5EF4-FFF2-40B4-BE49-F238E27FC236}">
                <a16:creationId xmlns:a16="http://schemas.microsoft.com/office/drawing/2014/main" id="{F767F6D6-3756-4C46-AB0C-49968C692CC2}"/>
              </a:ext>
            </a:extLst>
          </p:cNvPr>
          <p:cNvPicPr>
            <a:picLocks noChangeAspect="1"/>
          </p:cNvPicPr>
          <p:nvPr/>
        </p:nvPicPr>
        <p:blipFill>
          <a:blip r:embed="rId8"/>
          <a:stretch>
            <a:fillRect/>
          </a:stretch>
        </p:blipFill>
        <p:spPr>
          <a:xfrm>
            <a:off x="8832289" y="3740936"/>
            <a:ext cx="2597283" cy="2025754"/>
          </a:xfrm>
          <a:prstGeom prst="rect">
            <a:avLst/>
          </a:prstGeom>
        </p:spPr>
      </p:pic>
      <p:sp>
        <p:nvSpPr>
          <p:cNvPr id="20" name="TextBox 19">
            <a:extLst>
              <a:ext uri="{FF2B5EF4-FFF2-40B4-BE49-F238E27FC236}">
                <a16:creationId xmlns:a16="http://schemas.microsoft.com/office/drawing/2014/main" id="{EF7A019C-C1F3-4E8F-8B00-C2CF29DBFB69}"/>
              </a:ext>
            </a:extLst>
          </p:cNvPr>
          <p:cNvSpPr txBox="1"/>
          <p:nvPr/>
        </p:nvSpPr>
        <p:spPr>
          <a:xfrm>
            <a:off x="8727563" y="5773795"/>
            <a:ext cx="3227798" cy="276999"/>
          </a:xfrm>
          <a:prstGeom prst="rect">
            <a:avLst/>
          </a:prstGeom>
          <a:noFill/>
        </p:spPr>
        <p:txBody>
          <a:bodyPr wrap="square">
            <a:spAutoFit/>
          </a:bodyPr>
          <a:lstStyle/>
          <a:p>
            <a:r>
              <a:rPr lang="en-IN" sz="1200" dirty="0">
                <a:latin typeface="Argentum Sans ExtraLight" panose="00000300000000000000" pitchFamily="2" charset="0"/>
              </a:rPr>
              <a:t>Acceleration graph from Sharp sensor</a:t>
            </a:r>
          </a:p>
        </p:txBody>
      </p:sp>
    </p:spTree>
    <p:extLst>
      <p:ext uri="{BB962C8B-B14F-4D97-AF65-F5344CB8AC3E}">
        <p14:creationId xmlns:p14="http://schemas.microsoft.com/office/powerpoint/2010/main" val="102298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3DAB-A7FA-87A2-6C7B-2F901B1E6824}"/>
              </a:ext>
            </a:extLst>
          </p:cNvPr>
          <p:cNvSpPr>
            <a:spLocks noGrp="1"/>
          </p:cNvSpPr>
          <p:nvPr>
            <p:ph type="title"/>
          </p:nvPr>
        </p:nvSpPr>
        <p:spPr/>
        <p:txBody>
          <a:bodyPr>
            <a:normAutofit fontScale="90000"/>
          </a:bodyPr>
          <a:lstStyle/>
          <a:p>
            <a:pPr>
              <a:lnSpc>
                <a:spcPct val="100000"/>
              </a:lnSpc>
            </a:pPr>
            <a:r>
              <a:rPr lang="en-US" b="1" dirty="0">
                <a:solidFill>
                  <a:srgbClr val="0070C0"/>
                </a:solidFill>
                <a:latin typeface="Argentum Sans Light" panose="00000400000000000000" pitchFamily="2" charset="0"/>
                <a:ea typeface="Adobe Heiti Std R" panose="020B0400000000000000" pitchFamily="34" charset="-128"/>
              </a:rPr>
              <a:t>Theoretical Analysis</a:t>
            </a:r>
            <a:br>
              <a:rPr lang="en-US" dirty="0"/>
            </a:br>
            <a:br>
              <a:rPr lang="en-US" sz="2800" dirty="0"/>
            </a:br>
            <a:r>
              <a:rPr lang="en-US" sz="2800" dirty="0">
                <a:latin typeface="Argentum Sans Light" panose="00000400000000000000" pitchFamily="2" charset="0"/>
              </a:rPr>
              <a:t>Considering only effects of Gravitational force.</a:t>
            </a:r>
            <a:endParaRPr lang="en-IN" dirty="0">
              <a:latin typeface="Argentum Sans Light" panose="00000400000000000000" pitchFamily="2"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9D89A7-BD50-652F-85F4-62082A4FF10B}"/>
                  </a:ext>
                </a:extLst>
              </p:cNvPr>
              <p:cNvSpPr txBox="1"/>
              <p:nvPr/>
            </p:nvSpPr>
            <p:spPr>
              <a:xfrm>
                <a:off x="838200" y="1817153"/>
                <a:ext cx="6441141" cy="5392951"/>
              </a:xfrm>
              <a:prstGeom prst="rect">
                <a:avLst/>
              </a:prstGeom>
              <a:noFill/>
            </p:spPr>
            <p:txBody>
              <a:bodyPr wrap="square">
                <a:spAutoFit/>
              </a:bodyPr>
              <a:lstStyle/>
              <a:p>
                <a:endParaRPr lang="en-US" dirty="0"/>
              </a:p>
              <a:p>
                <a:r>
                  <a:rPr lang="en-US" dirty="0">
                    <a:latin typeface="Argentum Sans Light" panose="00000400000000000000" pitchFamily="2" charset="0"/>
                  </a:rPr>
                  <a:t>Let the ball be dropped from height </a:t>
                </a:r>
                <a14:m>
                  <m:oMath xmlns:m="http://schemas.openxmlformats.org/officeDocument/2006/math">
                    <m:r>
                      <a:rPr lang="en-US" b="0" i="1" smtClean="0">
                        <a:latin typeface="Cambria Math" panose="02040503050406030204" pitchFamily="18" charset="0"/>
                      </a:rPr>
                      <m:t>h</m:t>
                    </m:r>
                  </m:oMath>
                </a14:m>
                <a:r>
                  <a:rPr lang="en-US" dirty="0">
                    <a:latin typeface="Argentum Sans Light" panose="00000400000000000000" pitchFamily="2" charset="0"/>
                  </a:rPr>
                  <a:t> to a fixed horizontal plane. If </a:t>
                </a:r>
                <a14:m>
                  <m:oMath xmlns:m="http://schemas.openxmlformats.org/officeDocument/2006/math">
                    <m:r>
                      <a:rPr lang="en-US" i="1">
                        <a:latin typeface="Cambria Math" panose="02040503050406030204" pitchFamily="18" charset="0"/>
                      </a:rPr>
                      <m:t>𝑢</m:t>
                    </m:r>
                  </m:oMath>
                </a14:m>
                <a:r>
                  <a:rPr lang="en-US" dirty="0">
                    <a:latin typeface="Argentum Sans Light" panose="00000400000000000000" pitchFamily="2" charset="0"/>
                  </a:rPr>
                  <a:t> be the velocity of the sphere just before striking the plane, then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𝑔h</m:t>
                          </m:r>
                        </m:e>
                      </m:rad>
                    </m:oMath>
                  </m:oMathPara>
                </a14:m>
                <a:br>
                  <a:rPr lang="en-US" dirty="0">
                    <a:latin typeface="Argentum Sans Light" panose="00000400000000000000" pitchFamily="2" charset="0"/>
                  </a:rPr>
                </a:br>
                <a:r>
                  <a:rPr lang="en-US" dirty="0">
                    <a:latin typeface="Argentum Sans Light" panose="00000400000000000000" pitchFamily="2" charset="0"/>
                  </a:rPr>
                  <a:t>If </a:t>
                </a:r>
                <a14:m>
                  <m:oMath xmlns:m="http://schemas.openxmlformats.org/officeDocument/2006/math">
                    <m:r>
                      <a:rPr lang="en-US" i="1">
                        <a:latin typeface="Cambria Math" panose="02040503050406030204" pitchFamily="18" charset="0"/>
                      </a:rPr>
                      <m:t>𝑣</m:t>
                    </m:r>
                  </m:oMath>
                </a14:m>
                <a:r>
                  <a:rPr lang="en-US" dirty="0">
                    <a:latin typeface="Argentum Sans Light" panose="00000400000000000000" pitchFamily="2" charset="0"/>
                  </a:rPr>
                  <a:t> be the vertically upward velocity with which the sphere rebounds to a height </a:t>
                </a:r>
                <a14:m>
                  <m:oMath xmlns:m="http://schemas.openxmlformats.org/officeDocument/2006/math">
                    <m:r>
                      <a:rPr lang="en-US" i="1">
                        <a:latin typeface="Cambria Math" panose="02040503050406030204" pitchFamily="18" charset="0"/>
                      </a:rPr>
                      <m:t>𝐻</m:t>
                    </m:r>
                  </m:oMath>
                </a14:m>
                <a:r>
                  <a:rPr lang="en-US" dirty="0">
                    <a:latin typeface="Argentum Sans Light" panose="00000400000000000000" pitchFamily="2" charset="0"/>
                  </a:rPr>
                  <a:t>, then</a:t>
                </a:r>
                <a:br>
                  <a:rPr lang="en-US" dirty="0">
                    <a:latin typeface="Argentum Sans Light" panose="00000400000000000000" pitchFamily="2" charset="0"/>
                  </a:rPr>
                </a:br>
                <a:r>
                  <a:rPr lang="en-US" dirty="0">
                    <a:latin typeface="Argentum Sans Light" panose="00000400000000000000" pitchFamily="2" charset="0"/>
                  </a:rPr>
                  <a:t>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𝑔𝐻</m:t>
                        </m:r>
                      </m:e>
                    </m:rad>
                  </m:oMath>
                </a14:m>
                <a:endParaRPr lang="en-US" dirty="0">
                  <a:latin typeface="Argentum Sans Light" panose="00000400000000000000" pitchFamily="2" charset="0"/>
                </a:endParaRPr>
              </a:p>
              <a:p>
                <a:pPr/>
                <a:r>
                  <a:rPr lang="en-US" dirty="0">
                    <a:latin typeface="Argentum Sans Light" panose="00000400000000000000" pitchFamily="2" charset="0"/>
                  </a:rPr>
                  <a:t>Here the relative velocity of approach between the ball &amp; the plane = </a:t>
                </a:r>
                <a14:m>
                  <m:oMath xmlns:m="http://schemas.openxmlformats.org/officeDocument/2006/math">
                    <m:r>
                      <a:rPr lang="en-US" i="1">
                        <a:latin typeface="Cambria Math" panose="02040503050406030204" pitchFamily="18" charset="0"/>
                      </a:rPr>
                      <m:t>𝑢</m:t>
                    </m:r>
                    <m:r>
                      <a:rPr lang="en-US" i="1">
                        <a:latin typeface="Cambria Math" panose="02040503050406030204" pitchFamily="18" charset="0"/>
                      </a:rPr>
                      <m:t> </m:t>
                    </m:r>
                  </m:oMath>
                </a14:m>
                <a:r>
                  <a:rPr lang="en-US" dirty="0">
                    <a:latin typeface="Argentum Sans Light" panose="00000400000000000000" pitchFamily="2" charset="0"/>
                  </a:rPr>
                  <a:t>−0 &amp; the relative velocity of separation =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 </m:t>
                    </m:r>
                  </m:oMath>
                </a14:m>
                <a:r>
                  <a:rPr lang="en-US" dirty="0">
                    <a:latin typeface="Argentum Sans Light" panose="00000400000000000000" pitchFamily="2" charset="0"/>
                  </a:rPr>
                  <a:t>−0. If </a:t>
                </a:r>
                <a14:m>
                  <m:oMath xmlns:m="http://schemas.openxmlformats.org/officeDocument/2006/math">
                    <m:r>
                      <a:rPr lang="en-US" i="1">
                        <a:latin typeface="Cambria Math" panose="02040503050406030204" pitchFamily="18" charset="0"/>
                      </a:rPr>
                      <m:t>𝑒</m:t>
                    </m:r>
                  </m:oMath>
                </a14:m>
                <a:r>
                  <a:rPr lang="en-US" dirty="0">
                    <a:latin typeface="Argentum Sans Light" panose="00000400000000000000" pitchFamily="2" charset="0"/>
                  </a:rPr>
                  <a:t> be the coefficient of restitution between the material of the sphere &amp; the plane, then by definition</a:t>
                </a:r>
                <a:br>
                  <a:rPr lang="en-US" dirty="0">
                    <a:latin typeface="Argentum Sans Light" panose="00000400000000000000" pitchFamily="2"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num>
                        <m:den>
                          <m:r>
                            <a:rPr lang="en-US" b="0" i="1" smtClean="0">
                              <a:latin typeface="Cambria Math" panose="02040503050406030204" pitchFamily="18" charset="0"/>
                            </a:rPr>
                            <m:t>𝑢</m:t>
                          </m:r>
                        </m:den>
                      </m:f>
                    </m:oMath>
                  </m:oMathPara>
                </a14:m>
                <a:endParaRPr lang="en-US" b="0" dirty="0">
                  <a:latin typeface="Argentum Sans Light" panose="00000400000000000000" pitchFamily="2" charset="0"/>
                </a:endParaRPr>
              </a:p>
              <a:p>
                <a:r>
                  <a:rPr lang="en-US" dirty="0">
                    <a:latin typeface="Argentum Sans Light" panose="00000400000000000000" pitchFamily="2" charset="0"/>
                  </a:rPr>
                  <a:t>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𝑒𝑢</m:t>
                    </m:r>
                  </m:oMath>
                </a14:m>
                <a:br>
                  <a:rPr lang="en-US" dirty="0">
                    <a:latin typeface="Argentum Sans Light" panose="00000400000000000000" pitchFamily="2" charset="0"/>
                  </a:rPr>
                </a:br>
                <a:endParaRPr lang="en-US" dirty="0">
                  <a:latin typeface="Argentum Sans Light" panose="00000400000000000000" pitchFamily="2" charset="0"/>
                </a:endParaRPr>
              </a:p>
              <a:p>
                <a:endParaRPr lang="en-IN" dirty="0"/>
              </a:p>
              <a:p>
                <a:endParaRPr lang="en-IN" dirty="0"/>
              </a:p>
              <a:p>
                <a:endParaRPr lang="en-IN" dirty="0"/>
              </a:p>
            </p:txBody>
          </p:sp>
        </mc:Choice>
        <mc:Fallback xmlns="">
          <p:sp>
            <p:nvSpPr>
              <p:cNvPr id="9" name="TextBox 8">
                <a:extLst>
                  <a:ext uri="{FF2B5EF4-FFF2-40B4-BE49-F238E27FC236}">
                    <a16:creationId xmlns:a16="http://schemas.microsoft.com/office/drawing/2014/main" id="{FD9D89A7-BD50-652F-85F4-62082A4FF10B}"/>
                  </a:ext>
                </a:extLst>
              </p:cNvPr>
              <p:cNvSpPr txBox="1">
                <a:spLocks noRot="1" noChangeAspect="1" noMove="1" noResize="1" noEditPoints="1" noAdjustHandles="1" noChangeArrowheads="1" noChangeShapeType="1" noTextEdit="1"/>
              </p:cNvSpPr>
              <p:nvPr/>
            </p:nvSpPr>
            <p:spPr>
              <a:xfrm>
                <a:off x="838200" y="1817153"/>
                <a:ext cx="6441141" cy="5392951"/>
              </a:xfrm>
              <a:prstGeom prst="rect">
                <a:avLst/>
              </a:prstGeom>
              <a:blipFill>
                <a:blip r:embed="rId3"/>
                <a:stretch>
                  <a:fillRect l="-852" r="-1042"/>
                </a:stretch>
              </a:blipFill>
            </p:spPr>
            <p:txBody>
              <a:bodyPr/>
              <a:lstStyle/>
              <a:p>
                <a:r>
                  <a:rPr lang="en-IN">
                    <a:noFill/>
                  </a:rPr>
                  <a:t> </a:t>
                </a:r>
              </a:p>
            </p:txBody>
          </p:sp>
        </mc:Fallback>
      </mc:AlternateContent>
      <p:pic>
        <p:nvPicPr>
          <p:cNvPr id="1026" name="Picture 2" descr="Determination The Coefficient of Restitution in Object as Temperature  Function in Partially Elastic Collision Using Phyphox Application on  Smartphone | Science and Technology Indonesia">
            <a:extLst>
              <a:ext uri="{FF2B5EF4-FFF2-40B4-BE49-F238E27FC236}">
                <a16:creationId xmlns:a16="http://schemas.microsoft.com/office/drawing/2014/main" id="{6BFCBA3E-B139-4796-B34B-3DD1B15DA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260" y="1690688"/>
            <a:ext cx="3949516" cy="268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358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1107</TotalTime>
  <Words>1454</Words>
  <Application>Microsoft Office PowerPoint</Application>
  <PresentationFormat>Widescreen</PresentationFormat>
  <Paragraphs>217</Paragraphs>
  <Slides>13</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Adobe Heiti Std R</vt:lpstr>
      <vt:lpstr>Argentum Sans ExtraLight</vt:lpstr>
      <vt:lpstr>Argentum Sans Light</vt:lpstr>
      <vt:lpstr>Argentum Sans Medium</vt:lpstr>
      <vt:lpstr>Arial</vt:lpstr>
      <vt:lpstr>Calibri</vt:lpstr>
      <vt:lpstr>Calibri Light</vt:lpstr>
      <vt:lpstr>Cambria Math</vt:lpstr>
      <vt:lpstr>Office Theme</vt:lpstr>
      <vt:lpstr>ME205 PROJECT</vt:lpstr>
      <vt:lpstr>                  Group description and Contributions</vt:lpstr>
      <vt:lpstr>                        INTRODUCTION</vt:lpstr>
      <vt:lpstr>                       THEORY</vt:lpstr>
      <vt:lpstr>where vf and vi are the final and initial velocities of the ball, and uf and ui are the final and initial velocities impacting surface, respectively. In the specific case where a ball impacts on an immovable surface, the COR simplifies                                                                                                              The COR of a ball can be affected by several things, mainly  1. the nature of the impacting surface (e.g. grass, concrete, wire mesh) 2. the material of the ball (e.g. leather, rubber, plastic) 3. the pressure inside the ball (if hollow) 4. the amount of rotation induced in the ball at impact the impact velocity  </vt:lpstr>
      <vt:lpstr>PowerPoint Presentation</vt:lpstr>
      <vt:lpstr>                  Algoodo Simulations The ball (e=0.62 and m=21g) is dropped from a certain height. Air friction and buoyancy are also taken into account.</vt:lpstr>
      <vt:lpstr>The ball (e=0.81 and m=40g) is dropped from a certain height. Air friction and buoyancy are also taken into account.</vt:lpstr>
      <vt:lpstr>Theoretical Analysis  Considering only effects of Gravitational force.</vt:lpstr>
      <vt:lpstr>Theoretical Analysis  Considering only effects of Gravitational force.</vt:lpstr>
      <vt:lpstr>Experimental Analysis  Error analysis</vt:lpstr>
      <vt:lpstr>Experimental Analysis  Error analysis</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ME205 PROJECT</dc:title>
  <dc:creator>SPRAHA Singh</dc:creator>
  <cp:lastModifiedBy>Sehajpreet Singh</cp:lastModifiedBy>
  <cp:revision>43</cp:revision>
  <dcterms:created xsi:type="dcterms:W3CDTF">2022-04-28T18:33:22Z</dcterms:created>
  <dcterms:modified xsi:type="dcterms:W3CDTF">2022-07-26T09:55:47Z</dcterms:modified>
</cp:coreProperties>
</file>